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57" r:id="rId5"/>
    <p:sldId id="259" r:id="rId6"/>
    <p:sldId id="262" r:id="rId7"/>
    <p:sldId id="263" r:id="rId8"/>
    <p:sldId id="264" r:id="rId9"/>
    <p:sldId id="265" r:id="rId10"/>
    <p:sldId id="268" r:id="rId11"/>
    <p:sldId id="266" r:id="rId12"/>
    <p:sldId id="267" r:id="rId13"/>
    <p:sldId id="273" r:id="rId14"/>
    <p:sldId id="279" r:id="rId15"/>
    <p:sldId id="272" r:id="rId16"/>
    <p:sldId id="274" r:id="rId17"/>
    <p:sldId id="275" r:id="rId18"/>
    <p:sldId id="277" r:id="rId19"/>
    <p:sldId id="288" r:id="rId20"/>
    <p:sldId id="280" r:id="rId21"/>
    <p:sldId id="287" r:id="rId22"/>
    <p:sldId id="284" r:id="rId23"/>
    <p:sldId id="286" r:id="rId24"/>
    <p:sldId id="261"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2" d="100"/>
          <a:sy n="102" d="100"/>
        </p:scale>
        <p:origin x="-75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4.xml"/><Relationship Id="rId3"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Chesterfield </a:t>
            </a:r>
            <a:r>
              <a:rPr lang="en-US" dirty="0"/>
              <a:t>older male recognition by Chesterfield </a:t>
            </a:r>
            <a:r>
              <a:rPr lang="en-US" dirty="0" smtClean="0"/>
              <a:t>Year</a:t>
            </a:r>
            <a:r>
              <a:rPr lang="en-US" baseline="0" dirty="0" smtClean="0"/>
              <a:t> 12s</a:t>
            </a:r>
            <a:r>
              <a:rPr lang="en-US" dirty="0" smtClean="0"/>
              <a:t> </a:t>
            </a:r>
            <a:endParaRPr lang="en-US" dirty="0"/>
          </a:p>
        </c:rich>
      </c:tx>
      <c:layout/>
      <c:overlay val="0"/>
      <c:spPr>
        <a:noFill/>
        <a:ln>
          <a:noFill/>
        </a:ln>
        <a:effectLst/>
      </c:spPr>
    </c:title>
    <c:autoTitleDeleted val="0"/>
    <c:plotArea>
      <c:layout/>
      <c:barChart>
        <c:barDir val="col"/>
        <c:grouping val="clustered"/>
        <c:varyColors val="0"/>
        <c:ser>
          <c:idx val="1"/>
          <c:order val="0"/>
          <c:spPr>
            <a:solidFill>
              <a:srgbClr val="00B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Sheet1!$A$1:$A$9</c:f>
              <c:strCache>
                <c:ptCount val="9"/>
                <c:pt idx="0">
                  <c:v>Ches accent</c:v>
                </c:pt>
                <c:pt idx="1">
                  <c:v>Derby accent</c:v>
                </c:pt>
                <c:pt idx="2">
                  <c:v>Notts accent</c:v>
                </c:pt>
                <c:pt idx="3">
                  <c:v>Sheff accent</c:v>
                </c:pt>
                <c:pt idx="5">
                  <c:v>Ches vocab</c:v>
                </c:pt>
                <c:pt idx="6">
                  <c:v>Derby vocab</c:v>
                </c:pt>
                <c:pt idx="7">
                  <c:v>Notts vocab</c:v>
                </c:pt>
                <c:pt idx="8">
                  <c:v>Sheff vocab</c:v>
                </c:pt>
              </c:strCache>
            </c:strRef>
          </c:cat>
          <c:val>
            <c:numRef>
              <c:f>Sheet1!$C$1:$C$9</c:f>
              <c:numCache>
                <c:formatCode>General</c:formatCode>
                <c:ptCount val="9"/>
                <c:pt idx="0">
                  <c:v>3.0</c:v>
                </c:pt>
                <c:pt idx="1">
                  <c:v>13.0</c:v>
                </c:pt>
                <c:pt idx="2">
                  <c:v>20.0</c:v>
                </c:pt>
                <c:pt idx="3">
                  <c:v>2.0</c:v>
                </c:pt>
                <c:pt idx="5">
                  <c:v>3.0</c:v>
                </c:pt>
                <c:pt idx="6">
                  <c:v>14.0</c:v>
                </c:pt>
                <c:pt idx="7">
                  <c:v>15.0</c:v>
                </c:pt>
                <c:pt idx="8">
                  <c:v>6.0</c:v>
                </c:pt>
              </c:numCache>
            </c:numRef>
          </c:val>
        </c:ser>
        <c:dLbls>
          <c:dLblPos val="inEnd"/>
          <c:showLegendKey val="0"/>
          <c:showVal val="1"/>
          <c:showCatName val="0"/>
          <c:showSerName val="0"/>
          <c:showPercent val="0"/>
          <c:showBubbleSize val="0"/>
        </c:dLbls>
        <c:gapWidth val="65"/>
        <c:axId val="2092250984"/>
        <c:axId val="2092261000"/>
        <c:extLst>
          <c:ext xmlns:c15="http://schemas.microsoft.com/office/drawing/2012/chart" uri="{02D57815-91ED-43cb-92C2-25804820EDAC}">
            <c15:filteredBarSeries>
              <c15: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Sheet1!$A$1:$A$9</c15:sqref>
                        </c15:formulaRef>
                      </c:ext>
                    </c:extLst>
                    <c:strCache>
                      <c:ptCount val="9"/>
                      <c:pt idx="0">
                        <c:v>Ches accent</c:v>
                      </c:pt>
                      <c:pt idx="1">
                        <c:v>Derby accent</c:v>
                      </c:pt>
                      <c:pt idx="2">
                        <c:v>Notts accent</c:v>
                      </c:pt>
                      <c:pt idx="3">
                        <c:v>Sheff accent</c:v>
                      </c:pt>
                      <c:pt idx="5">
                        <c:v>Ches vocab</c:v>
                      </c:pt>
                      <c:pt idx="6">
                        <c:v>Derby vocab</c:v>
                      </c:pt>
                      <c:pt idx="7">
                        <c:v>Notts vocab</c:v>
                      </c:pt>
                      <c:pt idx="8">
                        <c:v>Sheff vocab</c:v>
                      </c:pt>
                    </c:strCache>
                  </c:strRef>
                </c:cat>
                <c:val>
                  <c:numRef>
                    <c:extLst>
                      <c:ext uri="{02D57815-91ED-43cb-92C2-25804820EDAC}">
                        <c15:formulaRef>
                          <c15:sqref>Sheet1!$B$1:$B$9</c15:sqref>
                        </c15:formulaRef>
                      </c:ext>
                    </c:extLst>
                    <c:numCache>
                      <c:formatCode>General</c:formatCode>
                      <c:ptCount val="9"/>
                    </c:numCache>
                  </c:numRef>
                </c:val>
              </c15:ser>
            </c15:filteredBarSeries>
          </c:ext>
        </c:extLst>
      </c:barChart>
      <c:catAx>
        <c:axId val="20922509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2261000"/>
        <c:crosses val="autoZero"/>
        <c:auto val="1"/>
        <c:lblAlgn val="ctr"/>
        <c:lblOffset val="100"/>
        <c:noMultiLvlLbl val="0"/>
      </c:catAx>
      <c:valAx>
        <c:axId val="2092261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922509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Chesterfield </a:t>
            </a:r>
            <a:r>
              <a:rPr lang="en-US" dirty="0"/>
              <a:t>younger female recognition by Chesterfield </a:t>
            </a:r>
            <a:r>
              <a:rPr lang="en-US" dirty="0" smtClean="0"/>
              <a:t>Year</a:t>
            </a:r>
            <a:r>
              <a:rPr lang="en-US" baseline="0" dirty="0" smtClean="0"/>
              <a:t> 12s</a:t>
            </a:r>
            <a:endParaRPr lang="en-US" dirty="0"/>
          </a:p>
        </c:rich>
      </c:tx>
      <c:layout/>
      <c:overlay val="0"/>
      <c:spPr>
        <a:noFill/>
        <a:ln>
          <a:noFill/>
        </a:ln>
        <a:effectLst/>
      </c:spPr>
    </c:title>
    <c:autoTitleDeleted val="0"/>
    <c:plotArea>
      <c:layout/>
      <c:barChart>
        <c:barDir val="col"/>
        <c:grouping val="clustered"/>
        <c:varyColors val="0"/>
        <c:ser>
          <c:idx val="1"/>
          <c:order val="0"/>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Sheet1!$A$1:$A$9</c:f>
              <c:strCache>
                <c:ptCount val="9"/>
                <c:pt idx="0">
                  <c:v>Ches accent</c:v>
                </c:pt>
                <c:pt idx="1">
                  <c:v>Derby accent</c:v>
                </c:pt>
                <c:pt idx="2">
                  <c:v>Notts accent</c:v>
                </c:pt>
                <c:pt idx="3">
                  <c:v>Sheff accent</c:v>
                </c:pt>
                <c:pt idx="5">
                  <c:v>Ches vocab</c:v>
                </c:pt>
                <c:pt idx="6">
                  <c:v>Derby vocab</c:v>
                </c:pt>
                <c:pt idx="7">
                  <c:v>Notts vocab</c:v>
                </c:pt>
                <c:pt idx="8">
                  <c:v>Sheff vocab</c:v>
                </c:pt>
              </c:strCache>
            </c:strRef>
          </c:cat>
          <c:val>
            <c:numRef>
              <c:f>Sheet1!$C$1:$C$9</c:f>
              <c:numCache>
                <c:formatCode>General</c:formatCode>
                <c:ptCount val="9"/>
                <c:pt idx="0">
                  <c:v>22.0</c:v>
                </c:pt>
                <c:pt idx="1">
                  <c:v>6.0</c:v>
                </c:pt>
                <c:pt idx="2">
                  <c:v>7.0</c:v>
                </c:pt>
                <c:pt idx="3">
                  <c:v>3.0</c:v>
                </c:pt>
                <c:pt idx="5">
                  <c:v>29.0</c:v>
                </c:pt>
                <c:pt idx="6">
                  <c:v>4.0</c:v>
                </c:pt>
                <c:pt idx="7">
                  <c:v>4.0</c:v>
                </c:pt>
                <c:pt idx="8">
                  <c:v>1.0</c:v>
                </c:pt>
              </c:numCache>
            </c:numRef>
          </c:val>
        </c:ser>
        <c:dLbls>
          <c:dLblPos val="inEnd"/>
          <c:showLegendKey val="0"/>
          <c:showVal val="1"/>
          <c:showCatName val="0"/>
          <c:showSerName val="0"/>
          <c:showPercent val="0"/>
          <c:showBubbleSize val="0"/>
        </c:dLbls>
        <c:gapWidth val="65"/>
        <c:axId val="2092297544"/>
        <c:axId val="2092306952"/>
        <c:extLst>
          <c:ext xmlns:c15="http://schemas.microsoft.com/office/drawing/2012/chart" uri="{02D57815-91ED-43cb-92C2-25804820EDAC}">
            <c15:filteredBarSeries>
              <c15: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Sheet1!$A$1:$A$9</c15:sqref>
                        </c15:formulaRef>
                      </c:ext>
                    </c:extLst>
                    <c:strCache>
                      <c:ptCount val="9"/>
                      <c:pt idx="0">
                        <c:v>Ches accent</c:v>
                      </c:pt>
                      <c:pt idx="1">
                        <c:v>Derby accent</c:v>
                      </c:pt>
                      <c:pt idx="2">
                        <c:v>Notts accent</c:v>
                      </c:pt>
                      <c:pt idx="3">
                        <c:v>Sheff accent</c:v>
                      </c:pt>
                      <c:pt idx="5">
                        <c:v>Ches vocab</c:v>
                      </c:pt>
                      <c:pt idx="6">
                        <c:v>Derby vocab</c:v>
                      </c:pt>
                      <c:pt idx="7">
                        <c:v>Notts vocab</c:v>
                      </c:pt>
                      <c:pt idx="8">
                        <c:v>Sheff vocab</c:v>
                      </c:pt>
                    </c:strCache>
                  </c:strRef>
                </c:cat>
                <c:val>
                  <c:numRef>
                    <c:extLst>
                      <c:ext uri="{02D57815-91ED-43cb-92C2-25804820EDAC}">
                        <c15:formulaRef>
                          <c15:sqref>Sheet1!$B$1:$B$9</c15:sqref>
                        </c15:formulaRef>
                      </c:ext>
                    </c:extLst>
                    <c:numCache>
                      <c:formatCode>General</c:formatCode>
                      <c:ptCount val="9"/>
                    </c:numCache>
                  </c:numRef>
                </c:val>
              </c15:ser>
            </c15:filteredBarSeries>
          </c:ext>
        </c:extLst>
      </c:barChart>
      <c:catAx>
        <c:axId val="2092297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2306952"/>
        <c:crosses val="autoZero"/>
        <c:auto val="1"/>
        <c:lblAlgn val="ctr"/>
        <c:lblOffset val="100"/>
        <c:noMultiLvlLbl val="0"/>
      </c:catAx>
      <c:valAx>
        <c:axId val="20923069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922975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Sheffield </a:t>
            </a:r>
            <a:r>
              <a:rPr lang="en-US" dirty="0"/>
              <a:t>older male recognition by Chesterfield </a:t>
            </a:r>
            <a:r>
              <a:rPr lang="en-US" dirty="0" smtClean="0"/>
              <a:t>Year</a:t>
            </a:r>
            <a:r>
              <a:rPr lang="en-US" baseline="0" dirty="0" smtClean="0"/>
              <a:t> 12s</a:t>
            </a:r>
            <a:endParaRPr lang="en-US" dirty="0"/>
          </a:p>
        </c:rich>
      </c:tx>
      <c:layout/>
      <c:overlay val="0"/>
      <c:spPr>
        <a:noFill/>
        <a:ln>
          <a:noFill/>
        </a:ln>
        <a:effectLst/>
      </c:spPr>
    </c:title>
    <c:autoTitleDeleted val="0"/>
    <c:plotArea>
      <c:layout/>
      <c:barChart>
        <c:barDir val="col"/>
        <c:grouping val="clustered"/>
        <c:varyColors val="0"/>
        <c:ser>
          <c:idx val="1"/>
          <c:order val="0"/>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Sheet1!$A$1:$A$9</c:f>
              <c:strCache>
                <c:ptCount val="9"/>
                <c:pt idx="0">
                  <c:v>Ches accent</c:v>
                </c:pt>
                <c:pt idx="1">
                  <c:v>Derby accent</c:v>
                </c:pt>
                <c:pt idx="2">
                  <c:v>Notts accent</c:v>
                </c:pt>
                <c:pt idx="3">
                  <c:v>Sheff accent</c:v>
                </c:pt>
                <c:pt idx="5">
                  <c:v>Ches vocab</c:v>
                </c:pt>
                <c:pt idx="6">
                  <c:v>Derby vocab</c:v>
                </c:pt>
                <c:pt idx="7">
                  <c:v>Notts vocab</c:v>
                </c:pt>
                <c:pt idx="8">
                  <c:v>Sheff vocab</c:v>
                </c:pt>
              </c:strCache>
            </c:strRef>
          </c:cat>
          <c:val>
            <c:numRef>
              <c:f>Sheet1!$C$1:$C$9</c:f>
              <c:numCache>
                <c:formatCode>General</c:formatCode>
                <c:ptCount val="9"/>
                <c:pt idx="0">
                  <c:v>11.0</c:v>
                </c:pt>
                <c:pt idx="1">
                  <c:v>5.0</c:v>
                </c:pt>
                <c:pt idx="2">
                  <c:v>8.0</c:v>
                </c:pt>
                <c:pt idx="3">
                  <c:v>14.0</c:v>
                </c:pt>
                <c:pt idx="5">
                  <c:v>0.0</c:v>
                </c:pt>
                <c:pt idx="6">
                  <c:v>5.0</c:v>
                </c:pt>
                <c:pt idx="7">
                  <c:v>10.0</c:v>
                </c:pt>
                <c:pt idx="8">
                  <c:v>23.0</c:v>
                </c:pt>
              </c:numCache>
            </c:numRef>
          </c:val>
        </c:ser>
        <c:dLbls>
          <c:dLblPos val="inEnd"/>
          <c:showLegendKey val="0"/>
          <c:showVal val="1"/>
          <c:showCatName val="0"/>
          <c:showSerName val="0"/>
          <c:showPercent val="0"/>
          <c:showBubbleSize val="0"/>
        </c:dLbls>
        <c:gapWidth val="65"/>
        <c:axId val="2091743368"/>
        <c:axId val="2091711080"/>
        <c:extLst>
          <c:ext xmlns:c15="http://schemas.microsoft.com/office/drawing/2012/chart" uri="{02D57815-91ED-43cb-92C2-25804820EDAC}">
            <c15:filteredBarSeries>
              <c15: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Sheet1!$A$1:$A$9</c15:sqref>
                        </c15:formulaRef>
                      </c:ext>
                    </c:extLst>
                    <c:strCache>
                      <c:ptCount val="9"/>
                      <c:pt idx="0">
                        <c:v>Ches accent</c:v>
                      </c:pt>
                      <c:pt idx="1">
                        <c:v>Derby accent</c:v>
                      </c:pt>
                      <c:pt idx="2">
                        <c:v>Notts accent</c:v>
                      </c:pt>
                      <c:pt idx="3">
                        <c:v>Sheff accent</c:v>
                      </c:pt>
                      <c:pt idx="5">
                        <c:v>Ches vocab</c:v>
                      </c:pt>
                      <c:pt idx="6">
                        <c:v>Derby vocab</c:v>
                      </c:pt>
                      <c:pt idx="7">
                        <c:v>Notts vocab</c:v>
                      </c:pt>
                      <c:pt idx="8">
                        <c:v>Sheff vocab</c:v>
                      </c:pt>
                    </c:strCache>
                  </c:strRef>
                </c:cat>
                <c:val>
                  <c:numRef>
                    <c:extLst>
                      <c:ext uri="{02D57815-91ED-43cb-92C2-25804820EDAC}">
                        <c15:formulaRef>
                          <c15:sqref>Sheet1!$B$1:$B$9</c15:sqref>
                        </c15:formulaRef>
                      </c:ext>
                    </c:extLst>
                    <c:numCache>
                      <c:formatCode>General</c:formatCode>
                      <c:ptCount val="9"/>
                    </c:numCache>
                  </c:numRef>
                </c:val>
              </c15:ser>
            </c15:filteredBarSeries>
          </c:ext>
        </c:extLst>
      </c:barChart>
      <c:catAx>
        <c:axId val="2091743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1711080"/>
        <c:crosses val="autoZero"/>
        <c:auto val="1"/>
        <c:lblAlgn val="ctr"/>
        <c:lblOffset val="100"/>
        <c:noMultiLvlLbl val="0"/>
      </c:catAx>
      <c:valAx>
        <c:axId val="2091711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917433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Sheffield </a:t>
            </a:r>
            <a:r>
              <a:rPr lang="en-US" dirty="0"/>
              <a:t>younger female recognition by Chesterfield </a:t>
            </a:r>
            <a:r>
              <a:rPr lang="en-US" dirty="0" smtClean="0"/>
              <a:t>Year</a:t>
            </a:r>
            <a:r>
              <a:rPr lang="en-US" baseline="0" dirty="0" smtClean="0"/>
              <a:t> 12s</a:t>
            </a:r>
            <a:endParaRPr lang="en-US" dirty="0"/>
          </a:p>
        </c:rich>
      </c:tx>
      <c:layout/>
      <c:overlay val="0"/>
      <c:spPr>
        <a:noFill/>
        <a:ln>
          <a:noFill/>
        </a:ln>
        <a:effectLst/>
      </c:spPr>
    </c:title>
    <c:autoTitleDeleted val="0"/>
    <c:plotArea>
      <c:layout/>
      <c:barChart>
        <c:barDir val="col"/>
        <c:grouping val="clustered"/>
        <c:varyColors val="0"/>
        <c:ser>
          <c:idx val="1"/>
          <c:order val="0"/>
          <c:spPr>
            <a:solidFill>
              <a:srgbClr val="7030A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Sheet1!$A$1:$A$9</c:f>
              <c:strCache>
                <c:ptCount val="9"/>
                <c:pt idx="0">
                  <c:v>Ches accent</c:v>
                </c:pt>
                <c:pt idx="1">
                  <c:v>Derby accent</c:v>
                </c:pt>
                <c:pt idx="2">
                  <c:v>Notts accent</c:v>
                </c:pt>
                <c:pt idx="3">
                  <c:v>Sheff accent</c:v>
                </c:pt>
                <c:pt idx="5">
                  <c:v>Ches vocab</c:v>
                </c:pt>
                <c:pt idx="6">
                  <c:v>Derby vocab</c:v>
                </c:pt>
                <c:pt idx="7">
                  <c:v>Notts vocab</c:v>
                </c:pt>
                <c:pt idx="8">
                  <c:v>Sheff vocab</c:v>
                </c:pt>
              </c:strCache>
            </c:strRef>
          </c:cat>
          <c:val>
            <c:numRef>
              <c:f>Sheet1!$C$1:$C$9</c:f>
              <c:numCache>
                <c:formatCode>General</c:formatCode>
                <c:ptCount val="9"/>
                <c:pt idx="0">
                  <c:v>2.0</c:v>
                </c:pt>
                <c:pt idx="1">
                  <c:v>4.0</c:v>
                </c:pt>
                <c:pt idx="2">
                  <c:v>7.0</c:v>
                </c:pt>
                <c:pt idx="3">
                  <c:v>25.0</c:v>
                </c:pt>
                <c:pt idx="5">
                  <c:v>0.0</c:v>
                </c:pt>
                <c:pt idx="6">
                  <c:v>3.0</c:v>
                </c:pt>
                <c:pt idx="7">
                  <c:v>6.0</c:v>
                </c:pt>
                <c:pt idx="8">
                  <c:v>29.0</c:v>
                </c:pt>
              </c:numCache>
            </c:numRef>
          </c:val>
        </c:ser>
        <c:dLbls>
          <c:dLblPos val="inEnd"/>
          <c:showLegendKey val="0"/>
          <c:showVal val="1"/>
          <c:showCatName val="0"/>
          <c:showSerName val="0"/>
          <c:showPercent val="0"/>
          <c:showBubbleSize val="0"/>
        </c:dLbls>
        <c:gapWidth val="65"/>
        <c:axId val="2091760168"/>
        <c:axId val="2091769576"/>
        <c:extLst>
          <c:ext xmlns:c15="http://schemas.microsoft.com/office/drawing/2012/chart" uri="{02D57815-91ED-43cb-92C2-25804820EDAC}">
            <c15:filteredBarSeries>
              <c15: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Sheet1!$A$1:$A$9</c15:sqref>
                        </c15:formulaRef>
                      </c:ext>
                    </c:extLst>
                    <c:strCache>
                      <c:ptCount val="9"/>
                      <c:pt idx="0">
                        <c:v>Ches accent</c:v>
                      </c:pt>
                      <c:pt idx="1">
                        <c:v>Derby accent</c:v>
                      </c:pt>
                      <c:pt idx="2">
                        <c:v>Notts accent</c:v>
                      </c:pt>
                      <c:pt idx="3">
                        <c:v>Sheff accent</c:v>
                      </c:pt>
                      <c:pt idx="5">
                        <c:v>Ches vocab</c:v>
                      </c:pt>
                      <c:pt idx="6">
                        <c:v>Derby vocab</c:v>
                      </c:pt>
                      <c:pt idx="7">
                        <c:v>Notts vocab</c:v>
                      </c:pt>
                      <c:pt idx="8">
                        <c:v>Sheff vocab</c:v>
                      </c:pt>
                    </c:strCache>
                  </c:strRef>
                </c:cat>
                <c:val>
                  <c:numRef>
                    <c:extLst>
                      <c:ext uri="{02D57815-91ED-43cb-92C2-25804820EDAC}">
                        <c15:formulaRef>
                          <c15:sqref>Sheet1!$B$1:$B$9</c15:sqref>
                        </c15:formulaRef>
                      </c:ext>
                    </c:extLst>
                    <c:numCache>
                      <c:formatCode>General</c:formatCode>
                      <c:ptCount val="9"/>
                    </c:numCache>
                  </c:numRef>
                </c:val>
              </c15:ser>
            </c15:filteredBarSeries>
          </c:ext>
        </c:extLst>
      </c:barChart>
      <c:catAx>
        <c:axId val="2091760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1769576"/>
        <c:crosses val="autoZero"/>
        <c:auto val="1"/>
        <c:lblAlgn val="ctr"/>
        <c:lblOffset val="100"/>
        <c:noMultiLvlLbl val="0"/>
      </c:catAx>
      <c:valAx>
        <c:axId val="2091769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917601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1CCA778-9C35-4715-89BE-F6E326A9D1C3}" type="datetimeFigureOut">
              <a:rPr lang="en-US" smtClean="0"/>
              <a:t>11/08/2016</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6D77798-1E87-4708-AD24-392D18972B0E}"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80131796"/>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CA778-9C35-4715-89BE-F6E326A9D1C3}" type="datetimeFigureOut">
              <a:rPr lang="en-US" smtClean="0"/>
              <a:t>11/08/2016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77798-1E87-4708-AD24-392D18972B0E}" type="slidenum">
              <a:rPr lang="en-US" smtClean="0"/>
              <a:t>‹#›</a:t>
            </a:fld>
            <a:endParaRPr lang="en-US"/>
          </a:p>
        </p:txBody>
      </p:sp>
    </p:spTree>
    <p:extLst>
      <p:ext uri="{BB962C8B-B14F-4D97-AF65-F5344CB8AC3E}">
        <p14:creationId xmlns:p14="http://schemas.microsoft.com/office/powerpoint/2010/main" val="135655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1CCA778-9C35-4715-89BE-F6E326A9D1C3}" type="datetimeFigureOut">
              <a:rPr lang="en-US" smtClean="0"/>
              <a:t>11/08/2016</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6D77798-1E87-4708-AD24-392D18972B0E}"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19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CA778-9C35-4715-89BE-F6E326A9D1C3}" type="datetimeFigureOut">
              <a:rPr lang="en-US" smtClean="0"/>
              <a:t>11/08/2016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77798-1E87-4708-AD24-392D18972B0E}" type="slidenum">
              <a:rPr lang="en-US" smtClean="0"/>
              <a:t>‹#›</a:t>
            </a:fld>
            <a:endParaRPr lang="en-US"/>
          </a:p>
        </p:txBody>
      </p:sp>
    </p:spTree>
    <p:extLst>
      <p:ext uri="{BB962C8B-B14F-4D97-AF65-F5344CB8AC3E}">
        <p14:creationId xmlns:p14="http://schemas.microsoft.com/office/powerpoint/2010/main" val="75116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1CCA778-9C35-4715-89BE-F6E326A9D1C3}" type="datetimeFigureOut">
              <a:rPr lang="en-US" smtClean="0"/>
              <a:t>11/08/2016</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6D77798-1E87-4708-AD24-392D18972B0E}"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7967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CCA778-9C35-4715-89BE-F6E326A9D1C3}" type="datetimeFigureOut">
              <a:rPr lang="en-US" smtClean="0"/>
              <a:t>11/08/2016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77798-1E87-4708-AD24-392D18972B0E}" type="slidenum">
              <a:rPr lang="en-US" smtClean="0"/>
              <a:t>‹#›</a:t>
            </a:fld>
            <a:endParaRPr lang="en-US"/>
          </a:p>
        </p:txBody>
      </p:sp>
    </p:spTree>
    <p:extLst>
      <p:ext uri="{BB962C8B-B14F-4D97-AF65-F5344CB8AC3E}">
        <p14:creationId xmlns:p14="http://schemas.microsoft.com/office/powerpoint/2010/main" val="90588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CCA778-9C35-4715-89BE-F6E326A9D1C3}" type="datetimeFigureOut">
              <a:rPr lang="en-US" smtClean="0"/>
              <a:t>11/08/2016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77798-1E87-4708-AD24-392D18972B0E}" type="slidenum">
              <a:rPr lang="en-US" smtClean="0"/>
              <a:t>‹#›</a:t>
            </a:fld>
            <a:endParaRPr lang="en-US"/>
          </a:p>
        </p:txBody>
      </p:sp>
    </p:spTree>
    <p:extLst>
      <p:ext uri="{BB962C8B-B14F-4D97-AF65-F5344CB8AC3E}">
        <p14:creationId xmlns:p14="http://schemas.microsoft.com/office/powerpoint/2010/main" val="109881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CCA778-9C35-4715-89BE-F6E326A9D1C3}" type="datetimeFigureOut">
              <a:rPr lang="en-US" smtClean="0"/>
              <a:t>11/08/2016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77798-1E87-4708-AD24-392D18972B0E}" type="slidenum">
              <a:rPr lang="en-US" smtClean="0"/>
              <a:t>‹#›</a:t>
            </a:fld>
            <a:endParaRPr lang="en-US"/>
          </a:p>
        </p:txBody>
      </p:sp>
    </p:spTree>
    <p:extLst>
      <p:ext uri="{BB962C8B-B14F-4D97-AF65-F5344CB8AC3E}">
        <p14:creationId xmlns:p14="http://schemas.microsoft.com/office/powerpoint/2010/main" val="159099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1CCA778-9C35-4715-89BE-F6E326A9D1C3}" type="datetimeFigureOut">
              <a:rPr lang="en-US" smtClean="0"/>
              <a:t>11/08/2016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77798-1E87-4708-AD24-392D18972B0E}" type="slidenum">
              <a:rPr lang="en-US" smtClean="0"/>
              <a:t>‹#›</a:t>
            </a:fld>
            <a:endParaRPr lang="en-US"/>
          </a:p>
        </p:txBody>
      </p:sp>
    </p:spTree>
    <p:extLst>
      <p:ext uri="{BB962C8B-B14F-4D97-AF65-F5344CB8AC3E}">
        <p14:creationId xmlns:p14="http://schemas.microsoft.com/office/powerpoint/2010/main" val="2224725936"/>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1CCA778-9C35-4715-89BE-F6E326A9D1C3}" type="datetimeFigureOut">
              <a:rPr lang="en-US" smtClean="0"/>
              <a:t>11/08/2016</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6D77798-1E87-4708-AD24-392D18972B0E}" type="slidenum">
              <a:rPr lang="en-US" smtClean="0"/>
              <a:t>‹#›</a:t>
            </a:fld>
            <a:endParaRPr lang="en-US"/>
          </a:p>
        </p:txBody>
      </p:sp>
    </p:spTree>
    <p:extLst>
      <p:ext uri="{BB962C8B-B14F-4D97-AF65-F5344CB8AC3E}">
        <p14:creationId xmlns:p14="http://schemas.microsoft.com/office/powerpoint/2010/main" val="3942773707"/>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1CCA778-9C35-4715-89BE-F6E326A9D1C3}" type="datetimeFigureOut">
              <a:rPr lang="en-US" smtClean="0"/>
              <a:t>11/08/2016</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6D77798-1E87-4708-AD24-392D18972B0E}" type="slidenum">
              <a:rPr lang="en-US" smtClean="0"/>
              <a:t>‹#›</a:t>
            </a:fld>
            <a:endParaRPr lang="en-US"/>
          </a:p>
        </p:txBody>
      </p:sp>
    </p:spTree>
    <p:extLst>
      <p:ext uri="{BB962C8B-B14F-4D97-AF65-F5344CB8AC3E}">
        <p14:creationId xmlns:p14="http://schemas.microsoft.com/office/powerpoint/2010/main" val="22807370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1CCA778-9C35-4715-89BE-F6E326A9D1C3}" type="datetimeFigureOut">
              <a:rPr lang="en-US" smtClean="0"/>
              <a:t>11/08/2016</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6D77798-1E87-4708-AD24-392D18972B0E}"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231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sxqAtNeh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esterfieldforum.net/threads/chesterfield-a-northern-town-or-a-midlands-town.226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hyperlink" Target="http://www.picturesofengland.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Perceptions of Chesterfield and Chesterfield English</a:t>
            </a:r>
            <a:endParaRPr lang="en-US" dirty="0"/>
          </a:p>
        </p:txBody>
      </p:sp>
      <p:sp>
        <p:nvSpPr>
          <p:cNvPr id="3" name="Subtitle 2"/>
          <p:cNvSpPr>
            <a:spLocks noGrp="1"/>
          </p:cNvSpPr>
          <p:nvPr>
            <p:ph type="subTitle" idx="1"/>
          </p:nvPr>
        </p:nvSpPr>
        <p:spPr>
          <a:xfrm>
            <a:off x="7920752" y="4211392"/>
            <a:ext cx="3793678" cy="1771745"/>
          </a:xfrm>
        </p:spPr>
        <p:txBody>
          <a:bodyPr>
            <a:normAutofit fontScale="92500" lnSpcReduction="10000"/>
          </a:bodyPr>
          <a:lstStyle/>
          <a:p>
            <a:r>
              <a:rPr lang="en-US" dirty="0" smtClean="0"/>
              <a:t>Claire Ashmore</a:t>
            </a:r>
          </a:p>
          <a:p>
            <a:r>
              <a:rPr lang="en-US" dirty="0" smtClean="0"/>
              <a:t>7</a:t>
            </a:r>
            <a:r>
              <a:rPr lang="en-US" baseline="30000" dirty="0" smtClean="0"/>
              <a:t>th</a:t>
            </a:r>
            <a:r>
              <a:rPr lang="en-US" dirty="0" smtClean="0"/>
              <a:t> Northern Englishes Workshop, The University of Edinburgh</a:t>
            </a:r>
          </a:p>
          <a:p>
            <a:r>
              <a:rPr lang="en-US" dirty="0" smtClean="0"/>
              <a:t>C.Ashmore@shu.ac.uk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7" y="774131"/>
            <a:ext cx="6781672" cy="50862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77" y="1023867"/>
            <a:ext cx="1918952" cy="854133"/>
          </a:xfrm>
          <a:prstGeom prst="rect">
            <a:avLst/>
          </a:prstGeom>
        </p:spPr>
      </p:pic>
    </p:spTree>
    <p:extLst>
      <p:ext uri="{BB962C8B-B14F-4D97-AF65-F5344CB8AC3E}">
        <p14:creationId xmlns:p14="http://schemas.microsoft.com/office/powerpoint/2010/main" val="16230844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09001" y="969544"/>
            <a:ext cx="6729663" cy="5047248"/>
          </a:xfrm>
          <a:prstGeom prst="rect">
            <a:avLst/>
          </a:prstGeom>
        </p:spPr>
      </p:pic>
      <p:sp>
        <p:nvSpPr>
          <p:cNvPr id="2" name="TextBox 1"/>
          <p:cNvSpPr txBox="1"/>
          <p:nvPr/>
        </p:nvSpPr>
        <p:spPr>
          <a:xfrm>
            <a:off x="1094704" y="4224270"/>
            <a:ext cx="4932609" cy="1477328"/>
          </a:xfrm>
          <a:prstGeom prst="rect">
            <a:avLst/>
          </a:prstGeom>
          <a:noFill/>
        </p:spPr>
        <p:txBody>
          <a:bodyPr wrap="square" rtlCol="0">
            <a:spAutoFit/>
          </a:bodyPr>
          <a:lstStyle/>
          <a:p>
            <a:r>
              <a:rPr lang="en-US" u="sng" dirty="0" smtClean="0"/>
              <a:t>Figure 2. Map used in data collection with Chesterfield adolescents</a:t>
            </a:r>
            <a:r>
              <a:rPr lang="en-US" dirty="0" smtClean="0"/>
              <a:t>.</a:t>
            </a:r>
          </a:p>
          <a:p>
            <a:endParaRPr lang="en-US" dirty="0" smtClean="0"/>
          </a:p>
          <a:p>
            <a:r>
              <a:rPr lang="en-US" dirty="0" smtClean="0"/>
              <a:t>Scale precise but borders of the country imprecise – subsequently georeferenced using ArcGIS 10.3.</a:t>
            </a:r>
            <a:endParaRPr lang="en-US" dirty="0"/>
          </a:p>
        </p:txBody>
      </p:sp>
    </p:spTree>
    <p:extLst>
      <p:ext uri="{BB962C8B-B14F-4D97-AF65-F5344CB8AC3E}">
        <p14:creationId xmlns:p14="http://schemas.microsoft.com/office/powerpoint/2010/main" val="24662965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60" y="144235"/>
            <a:ext cx="11443175" cy="651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1081825"/>
            <a:ext cx="5331854" cy="5355312"/>
          </a:xfrm>
          <a:prstGeom prst="rect">
            <a:avLst/>
          </a:prstGeom>
          <a:noFill/>
        </p:spPr>
        <p:txBody>
          <a:bodyPr wrap="square" rtlCol="0">
            <a:spAutoFit/>
          </a:bodyPr>
          <a:lstStyle/>
          <a:p>
            <a:r>
              <a:rPr lang="en-US" dirty="0" smtClean="0"/>
              <a:t>North/South dividing line further down the country than Braber (2014), but fewer responses analysed here.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u="sng" dirty="0" smtClean="0"/>
              <a:t>Figure 3. Map of North/South Dividing line by Chesterfield adolescents</a:t>
            </a:r>
            <a:r>
              <a:rPr lang="en-US" dirty="0" smtClean="0"/>
              <a:t>.</a:t>
            </a:r>
            <a:endParaRPr lang="en-US" dirty="0"/>
          </a:p>
          <a:p>
            <a:r>
              <a:rPr lang="en-US" dirty="0" smtClean="0"/>
              <a:t>Map created using ArcGIS 10.3.</a:t>
            </a:r>
            <a:endParaRPr lang="en-US" dirty="0"/>
          </a:p>
        </p:txBody>
      </p:sp>
    </p:spTree>
    <p:extLst>
      <p:ext uri="{BB962C8B-B14F-4D97-AF65-F5344CB8AC3E}">
        <p14:creationId xmlns:p14="http://schemas.microsoft.com/office/powerpoint/2010/main" val="14416400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Dialect recognition tasks</a:t>
            </a:r>
            <a:endParaRPr lang="en-US" dirty="0"/>
          </a:p>
        </p:txBody>
      </p:sp>
      <p:sp>
        <p:nvSpPr>
          <p:cNvPr id="3" name="Content Placeholder 2"/>
          <p:cNvSpPr>
            <a:spLocks noGrp="1"/>
          </p:cNvSpPr>
          <p:nvPr>
            <p:ph idx="1"/>
          </p:nvPr>
        </p:nvSpPr>
        <p:spPr>
          <a:xfrm>
            <a:off x="2933700" y="2305318"/>
            <a:ext cx="8770571" cy="3784586"/>
          </a:xfrm>
        </p:spPr>
        <p:txBody>
          <a:bodyPr>
            <a:normAutofit fontScale="85000" lnSpcReduction="20000"/>
          </a:bodyPr>
          <a:lstStyle/>
          <a:p>
            <a:r>
              <a:rPr lang="en-US" dirty="0" smtClean="0"/>
              <a:t>Teenagers have been found to be poor at recognizing dialect from their own region, in comparison with adults (</a:t>
            </a:r>
            <a:r>
              <a:rPr lang="en-GB" dirty="0" smtClean="0"/>
              <a:t>Williams</a:t>
            </a:r>
            <a:r>
              <a:rPr lang="en-GB" dirty="0"/>
              <a:t>, Garrett, &amp; </a:t>
            </a:r>
            <a:r>
              <a:rPr lang="en-GB" dirty="0" smtClean="0"/>
              <a:t>Coupland, 1999).</a:t>
            </a:r>
          </a:p>
          <a:p>
            <a:r>
              <a:rPr lang="en-US" u="sng" dirty="0" smtClean="0"/>
              <a:t>WHY? </a:t>
            </a:r>
          </a:p>
          <a:p>
            <a:r>
              <a:rPr lang="en-US" dirty="0" smtClean="0"/>
              <a:t>Inadequate experience? Phonological differences in the test? </a:t>
            </a:r>
            <a:endParaRPr lang="en-US" dirty="0"/>
          </a:p>
          <a:p>
            <a:r>
              <a:rPr lang="en-US" dirty="0" smtClean="0"/>
              <a:t>BUT if patterns in the “mistakes” concerning the dialects erroneously claimed as part of the in-group….</a:t>
            </a:r>
          </a:p>
          <a:p>
            <a:r>
              <a:rPr lang="en-US" dirty="0" smtClean="0"/>
              <a:t>Found to be </a:t>
            </a:r>
            <a:r>
              <a:rPr lang="en-US" b="1" dirty="0" smtClean="0"/>
              <a:t>affective factors</a:t>
            </a:r>
            <a:r>
              <a:rPr lang="en-US" dirty="0" smtClean="0"/>
              <a:t>, claiming/denial:</a:t>
            </a:r>
          </a:p>
          <a:p>
            <a:r>
              <a:rPr lang="en-GB" dirty="0"/>
              <a:t>“</a:t>
            </a:r>
            <a:r>
              <a:rPr lang="en-GB" i="1" dirty="0"/>
              <a:t>Listeners did not merely recognise or fail to recognise speakers as belonging to specific communities. In some respects, their identifications responded to and manipulated the group designations that we offered them. Most notably, there was a tendency for </a:t>
            </a:r>
            <a:r>
              <a:rPr lang="en-GB" b="1" i="1" dirty="0"/>
              <a:t>a very likable speaker </a:t>
            </a:r>
            <a:r>
              <a:rPr lang="en-GB" i="1" dirty="0"/>
              <a:t>to be actively appropriated into the in-group</a:t>
            </a:r>
            <a:r>
              <a:rPr lang="en-GB" dirty="0"/>
              <a:t>.” (Williams, Garrett, &amp; Coupland 1999: 357).</a:t>
            </a:r>
            <a:endParaRPr lang="en-US" dirty="0"/>
          </a:p>
          <a:p>
            <a:endParaRPr lang="en-US" dirty="0" smtClean="0"/>
          </a:p>
          <a:p>
            <a:endParaRPr lang="en-US" dirty="0"/>
          </a:p>
        </p:txBody>
      </p:sp>
    </p:spTree>
    <p:extLst>
      <p:ext uri="{BB962C8B-B14F-4D97-AF65-F5344CB8AC3E}">
        <p14:creationId xmlns:p14="http://schemas.microsoft.com/office/powerpoint/2010/main" val="745476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Affective factors, or </a:t>
            </a:r>
            <a:r>
              <a:rPr lang="en-US" i="1" dirty="0" smtClean="0"/>
              <a:t>lack of positive cultural qualities</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GB" u="sng" dirty="0" smtClean="0"/>
              <a:t>Local dialects not recognised among Nottingham teens</a:t>
            </a:r>
            <a:r>
              <a:rPr lang="en-GB" dirty="0" smtClean="0"/>
              <a:t>:</a:t>
            </a:r>
          </a:p>
          <a:p>
            <a:pPr marL="0" indent="0">
              <a:buNone/>
            </a:pPr>
            <a:endParaRPr lang="en-GB" dirty="0" smtClean="0"/>
          </a:p>
          <a:p>
            <a:pPr marL="0" indent="0">
              <a:buNone/>
            </a:pPr>
            <a:r>
              <a:rPr lang="en-GB" dirty="0" smtClean="0"/>
              <a:t>Why? </a:t>
            </a:r>
          </a:p>
          <a:p>
            <a:pPr marL="0" indent="0">
              <a:buNone/>
            </a:pPr>
            <a:endParaRPr lang="en-GB" dirty="0"/>
          </a:p>
          <a:p>
            <a:pPr marL="0" indent="0">
              <a:buNone/>
            </a:pPr>
            <a:r>
              <a:rPr lang="en-GB" dirty="0" smtClean="0"/>
              <a:t>Nottingham’s </a:t>
            </a:r>
            <a:r>
              <a:rPr lang="en-GB" b="1" dirty="0"/>
              <a:t>lack of positive cultural qualities </a:t>
            </a:r>
            <a:r>
              <a:rPr lang="en-GB" dirty="0"/>
              <a:t>and a negative reputation </a:t>
            </a:r>
            <a:r>
              <a:rPr lang="en-GB" dirty="0" smtClean="0"/>
              <a:t>“…caused </a:t>
            </a:r>
            <a:r>
              <a:rPr lang="en-GB" dirty="0"/>
              <a:t>these students to misrecognise or deny that a Nottingham accent belongs to them.” </a:t>
            </a:r>
            <a:r>
              <a:rPr lang="en-GB" dirty="0" smtClean="0"/>
              <a:t> (Braber 2016: 231).</a:t>
            </a:r>
          </a:p>
          <a:p>
            <a:pPr marL="0" indent="0">
              <a:buNone/>
            </a:pPr>
            <a:endParaRPr lang="en-GB" dirty="0"/>
          </a:p>
          <a:p>
            <a:pPr marL="0" indent="0">
              <a:buNone/>
            </a:pPr>
            <a:endParaRPr lang="en-US" b="1" dirty="0"/>
          </a:p>
        </p:txBody>
      </p:sp>
    </p:spTree>
    <p:extLst>
      <p:ext uri="{BB962C8B-B14F-4D97-AF65-F5344CB8AC3E}">
        <p14:creationId xmlns:p14="http://schemas.microsoft.com/office/powerpoint/2010/main" val="5702972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In 2 parts:</a:t>
            </a:r>
          </a:p>
          <a:p>
            <a:pPr marL="0" indent="0">
              <a:buNone/>
            </a:pPr>
            <a:endParaRPr lang="en-US" dirty="0" smtClean="0"/>
          </a:p>
          <a:p>
            <a:pPr marL="457200" indent="-457200">
              <a:buAutoNum type="arabicParenR"/>
            </a:pPr>
            <a:r>
              <a:rPr lang="en-US" dirty="0" smtClean="0"/>
              <a:t>Can they recognize older male, and younger female, from Chesterfield, Sheffield, Nottingham and Derby reading a short paragraph.</a:t>
            </a:r>
          </a:p>
          <a:p>
            <a:pPr marL="457200" indent="-457200">
              <a:buAutoNum type="arabicParenR"/>
            </a:pPr>
            <a:r>
              <a:rPr lang="en-US" dirty="0" smtClean="0"/>
              <a:t>Can free answers to vocabulary questions help them recognize where the speaker is from? (Remember the perception </a:t>
            </a:r>
            <a:r>
              <a:rPr lang="en-US" dirty="0"/>
              <a:t>that dialect could be recognized if </a:t>
            </a:r>
            <a:r>
              <a:rPr lang="en-US" b="1" dirty="0"/>
              <a:t>vocabulary</a:t>
            </a:r>
            <a:r>
              <a:rPr lang="en-US" dirty="0"/>
              <a:t> acted as a </a:t>
            </a:r>
            <a:r>
              <a:rPr lang="en-US" dirty="0" smtClean="0"/>
              <a:t>cue.)</a:t>
            </a:r>
          </a:p>
          <a:p>
            <a:pPr marL="457200" indent="-457200">
              <a:buAutoNum type="arabicParenR"/>
            </a:pPr>
            <a:endParaRPr lang="en-US" dirty="0"/>
          </a:p>
          <a:p>
            <a:pPr marL="0" indent="0">
              <a:buNone/>
            </a:pPr>
            <a:r>
              <a:rPr lang="en-US" dirty="0" smtClean="0">
                <a:solidFill>
                  <a:srgbClr val="FF0000"/>
                </a:solidFill>
              </a:rPr>
              <a:t>Was the Chesterfield dialect recognized, or claimed, by the adolescent judges?</a:t>
            </a:r>
            <a:endParaRPr lang="en-US" dirty="0">
              <a:solidFill>
                <a:srgbClr val="FF0000"/>
              </a:solidFill>
            </a:endParaRPr>
          </a:p>
        </p:txBody>
      </p:sp>
    </p:spTree>
    <p:extLst>
      <p:ext uri="{BB962C8B-B14F-4D97-AF65-F5344CB8AC3E}">
        <p14:creationId xmlns:p14="http://schemas.microsoft.com/office/powerpoint/2010/main" val="32871109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Chesterfield male</a:t>
            </a:r>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8087851"/>
              </p:ext>
            </p:extLst>
          </p:nvPr>
        </p:nvGraphicFramePr>
        <p:xfrm>
          <a:off x="2933700" y="2240924"/>
          <a:ext cx="8770938" cy="3848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33546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Chesterfield female</a:t>
            </a:r>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869622017"/>
              </p:ext>
            </p:extLst>
          </p:nvPr>
        </p:nvGraphicFramePr>
        <p:xfrm>
          <a:off x="2933700" y="2129061"/>
          <a:ext cx="8770938" cy="3960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1090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Chesterfield male isn’t recognized/claimed: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smtClean="0"/>
              <a:t>Chesterfield male sounds “posh” </a:t>
            </a:r>
            <a:r>
              <a:rPr lang="en-US" dirty="0" smtClean="0"/>
              <a:t>(</a:t>
            </a:r>
            <a:r>
              <a:rPr lang="en-US" dirty="0" smtClean="0">
                <a:solidFill>
                  <a:srgbClr val="FF0000"/>
                </a:solidFill>
              </a:rPr>
              <a:t>affective factor</a:t>
            </a:r>
            <a:r>
              <a:rPr lang="en-US" dirty="0" smtClean="0"/>
              <a:t>):</a:t>
            </a:r>
          </a:p>
          <a:p>
            <a:pPr marL="0" indent="0">
              <a:buNone/>
            </a:pPr>
            <a:r>
              <a:rPr lang="en-GB" dirty="0"/>
              <a:t>They thought he was from Derby/Nottingham for the accent as he “sounds like the most southern of them all</a:t>
            </a:r>
            <a:r>
              <a:rPr lang="en-GB" dirty="0" smtClean="0"/>
              <a:t>” (despite the Derby male using a long /a/ in ‘Aunt’/’Aunty’).</a:t>
            </a:r>
          </a:p>
          <a:p>
            <a:pPr marL="0" indent="0">
              <a:buNone/>
            </a:pPr>
            <a:endParaRPr lang="en-GB" dirty="0"/>
          </a:p>
          <a:p>
            <a:pPr marL="0" indent="0">
              <a:buNone/>
            </a:pPr>
            <a:r>
              <a:rPr lang="en-GB" u="sng" dirty="0" smtClean="0"/>
              <a:t>They couldn’t recognise the vocabulary he used </a:t>
            </a:r>
            <a:r>
              <a:rPr lang="en-GB" dirty="0" smtClean="0"/>
              <a:t>(</a:t>
            </a:r>
            <a:r>
              <a:rPr lang="en-GB" dirty="0" smtClean="0">
                <a:solidFill>
                  <a:srgbClr val="FF0000"/>
                </a:solidFill>
              </a:rPr>
              <a:t>generational/test factor</a:t>
            </a:r>
            <a:r>
              <a:rPr lang="en-GB" dirty="0" smtClean="0"/>
              <a:t>):</a:t>
            </a:r>
          </a:p>
          <a:p>
            <a:pPr marL="0" indent="0">
              <a:buNone/>
            </a:pPr>
            <a:r>
              <a:rPr lang="en-GB" dirty="0" smtClean="0"/>
              <a:t>They </a:t>
            </a:r>
            <a:r>
              <a:rPr lang="en-GB" dirty="0"/>
              <a:t>don’t know the word ‘twitchel’ </a:t>
            </a:r>
            <a:r>
              <a:rPr lang="en-GB" dirty="0" smtClean="0"/>
              <a:t>(path) and </a:t>
            </a:r>
            <a:r>
              <a:rPr lang="en-GB" dirty="0"/>
              <a:t>he doesn’t say ‘cob</a:t>
            </a:r>
            <a:r>
              <a:rPr lang="en-GB" dirty="0" smtClean="0"/>
              <a:t>’ (bread roll).</a:t>
            </a:r>
          </a:p>
          <a:p>
            <a:pPr marL="0" indent="0">
              <a:buNone/>
            </a:pPr>
            <a:endParaRPr lang="en-GB" dirty="0"/>
          </a:p>
          <a:p>
            <a:pPr marL="0" indent="0">
              <a:buNone/>
            </a:pPr>
            <a:r>
              <a:rPr lang="en-GB" dirty="0" smtClean="0"/>
              <a:t>“</a:t>
            </a:r>
            <a:r>
              <a:rPr lang="en-GB" dirty="0" smtClean="0">
                <a:solidFill>
                  <a:srgbClr val="FF0000"/>
                </a:solidFill>
              </a:rPr>
              <a:t>Perceptual dislocation</a:t>
            </a:r>
            <a:r>
              <a:rPr lang="en-GB" dirty="0" smtClean="0"/>
              <a:t>” (Kerswill and Williams, 2002: 194): Rapid levelling has meant younger locals don’t connect older speech with the town (as with Reading)?</a:t>
            </a:r>
          </a:p>
          <a:p>
            <a:pPr marL="0" indent="0">
              <a:buNone/>
            </a:pPr>
            <a:endParaRPr lang="en-GB" dirty="0"/>
          </a:p>
          <a:p>
            <a:pPr marL="0" indent="0">
              <a:buNone/>
            </a:pPr>
            <a:endParaRPr lang="en-US" dirty="0" smtClean="0"/>
          </a:p>
        </p:txBody>
      </p:sp>
    </p:spTree>
    <p:extLst>
      <p:ext uri="{BB962C8B-B14F-4D97-AF65-F5344CB8AC3E}">
        <p14:creationId xmlns:p14="http://schemas.microsoft.com/office/powerpoint/2010/main" val="782046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Chesterfield female is recognized/claimed:</a:t>
            </a:r>
            <a:endParaRPr lang="en-US" dirty="0"/>
          </a:p>
        </p:txBody>
      </p:sp>
      <p:sp>
        <p:nvSpPr>
          <p:cNvPr id="3" name="Content Placeholder 2"/>
          <p:cNvSpPr>
            <a:spLocks noGrp="1"/>
          </p:cNvSpPr>
          <p:nvPr>
            <p:ph idx="1"/>
          </p:nvPr>
        </p:nvSpPr>
        <p:spPr/>
        <p:txBody>
          <a:bodyPr/>
          <a:lstStyle/>
          <a:p>
            <a:pPr marL="0" indent="0">
              <a:buNone/>
            </a:pPr>
            <a:r>
              <a:rPr lang="en-GB" u="sng" dirty="0" smtClean="0"/>
              <a:t>Chesterfield female sounds “familiar</a:t>
            </a:r>
            <a:r>
              <a:rPr lang="en-GB" dirty="0" smtClean="0"/>
              <a:t>” </a:t>
            </a:r>
            <a:r>
              <a:rPr lang="en-GB" dirty="0" smtClean="0">
                <a:solidFill>
                  <a:schemeClr val="tx1"/>
                </a:solidFill>
              </a:rPr>
              <a:t>(</a:t>
            </a:r>
            <a:r>
              <a:rPr lang="en-GB" dirty="0" smtClean="0">
                <a:solidFill>
                  <a:srgbClr val="FF0000"/>
                </a:solidFill>
              </a:rPr>
              <a:t>phonological recognition? generational factor?</a:t>
            </a:r>
            <a:r>
              <a:rPr lang="en-GB" dirty="0" smtClean="0"/>
              <a:t>):</a:t>
            </a:r>
          </a:p>
          <a:p>
            <a:pPr marL="0" indent="0">
              <a:buNone/>
            </a:pPr>
            <a:r>
              <a:rPr lang="en-GB" dirty="0" smtClean="0"/>
              <a:t>“</a:t>
            </a:r>
            <a:r>
              <a:rPr lang="en-GB" i="1" dirty="0" smtClean="0"/>
              <a:t>Sounds </a:t>
            </a:r>
            <a:r>
              <a:rPr lang="en-GB" i="1" dirty="0"/>
              <a:t>the nearest to the local area to me</a:t>
            </a:r>
            <a:r>
              <a:rPr lang="en-GB" dirty="0" smtClean="0"/>
              <a:t>”</a:t>
            </a:r>
          </a:p>
          <a:p>
            <a:pPr marL="0" indent="0">
              <a:buNone/>
            </a:pPr>
            <a:endParaRPr lang="en-GB" dirty="0"/>
          </a:p>
          <a:p>
            <a:pPr marL="0" indent="0">
              <a:buNone/>
            </a:pPr>
            <a:r>
              <a:rPr lang="en-GB" u="sng" dirty="0" smtClean="0"/>
              <a:t>Chesterfield female uses current vocabulary </a:t>
            </a:r>
            <a:r>
              <a:rPr lang="en-GB" dirty="0" smtClean="0"/>
              <a:t>(</a:t>
            </a:r>
            <a:r>
              <a:rPr lang="en-GB" dirty="0" smtClean="0">
                <a:solidFill>
                  <a:srgbClr val="FF0000"/>
                </a:solidFill>
              </a:rPr>
              <a:t>generational factor</a:t>
            </a:r>
            <a:r>
              <a:rPr lang="en-GB" dirty="0" smtClean="0"/>
              <a:t>):</a:t>
            </a:r>
            <a:endParaRPr lang="en-GB" dirty="0"/>
          </a:p>
          <a:p>
            <a:pPr marL="0" indent="0">
              <a:buNone/>
            </a:pPr>
            <a:r>
              <a:rPr lang="en-GB" dirty="0"/>
              <a:t>”…</a:t>
            </a:r>
            <a:r>
              <a:rPr lang="en-GB" i="1" dirty="0"/>
              <a:t>same words for bread roll/passage between houses as me</a:t>
            </a:r>
            <a:r>
              <a:rPr lang="en-GB" dirty="0"/>
              <a:t>”.</a:t>
            </a:r>
          </a:p>
          <a:p>
            <a:endParaRPr lang="en-US" dirty="0"/>
          </a:p>
        </p:txBody>
      </p:sp>
    </p:spTree>
    <p:extLst>
      <p:ext uri="{BB962C8B-B14F-4D97-AF65-F5344CB8AC3E}">
        <p14:creationId xmlns:p14="http://schemas.microsoft.com/office/powerpoint/2010/main" val="1728676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Sheffield male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7295963"/>
              </p:ext>
            </p:extLst>
          </p:nvPr>
        </p:nvGraphicFramePr>
        <p:xfrm>
          <a:off x="2933700" y="2129061"/>
          <a:ext cx="8770938" cy="3960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04840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4394" y="1460142"/>
            <a:ext cx="5705344" cy="42790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839" y="154545"/>
            <a:ext cx="3598357" cy="6542468"/>
          </a:xfrm>
          <a:prstGeom prst="rect">
            <a:avLst/>
          </a:prstGeom>
        </p:spPr>
      </p:pic>
      <p:pic>
        <p:nvPicPr>
          <p:cNvPr id="1026" name="Picture 2" descr="http://www.midlandrailway.org.uk/journal/2010/journal-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8253" y="1087940"/>
            <a:ext cx="3551661" cy="502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13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Sheffield female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2915229"/>
              </p:ext>
            </p:extLst>
          </p:nvPr>
        </p:nvGraphicFramePr>
        <p:xfrm>
          <a:off x="2933700" y="2129061"/>
          <a:ext cx="8770938" cy="3960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44520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Sheffield female recognized?</a:t>
            </a:r>
            <a:endParaRPr lang="en-US" dirty="0"/>
          </a:p>
        </p:txBody>
      </p:sp>
      <p:sp>
        <p:nvSpPr>
          <p:cNvPr id="3" name="Content Placeholder 2"/>
          <p:cNvSpPr>
            <a:spLocks noGrp="1"/>
          </p:cNvSpPr>
          <p:nvPr>
            <p:ph idx="1"/>
          </p:nvPr>
        </p:nvSpPr>
        <p:spPr/>
        <p:txBody>
          <a:bodyPr/>
          <a:lstStyle/>
          <a:p>
            <a:pPr marL="0" indent="0">
              <a:buNone/>
            </a:pPr>
            <a:r>
              <a:rPr lang="en-GB" u="sng" dirty="0"/>
              <a:t>She is recognised is being from Yorkshire </a:t>
            </a:r>
            <a:r>
              <a:rPr lang="en-GB" dirty="0" smtClean="0"/>
              <a:t>(</a:t>
            </a:r>
            <a:r>
              <a:rPr lang="en-GB" dirty="0" smtClean="0">
                <a:solidFill>
                  <a:srgbClr val="FF0000"/>
                </a:solidFill>
              </a:rPr>
              <a:t>cultural </a:t>
            </a:r>
            <a:r>
              <a:rPr lang="en-GB" dirty="0">
                <a:solidFill>
                  <a:srgbClr val="FF0000"/>
                </a:solidFill>
              </a:rPr>
              <a:t>prominence/proximity</a:t>
            </a:r>
            <a:r>
              <a:rPr lang="en-GB" b="1" dirty="0"/>
              <a:t>):</a:t>
            </a:r>
          </a:p>
          <a:p>
            <a:pPr marL="0" indent="0">
              <a:buNone/>
            </a:pPr>
            <a:r>
              <a:rPr lang="en-GB" dirty="0"/>
              <a:t>She “…</a:t>
            </a:r>
            <a:r>
              <a:rPr lang="en-GB" i="1" dirty="0"/>
              <a:t>sounds very Dee </a:t>
            </a:r>
            <a:r>
              <a:rPr lang="en-GB" i="1" dirty="0" err="1"/>
              <a:t>dar</a:t>
            </a:r>
            <a:r>
              <a:rPr lang="en-GB" dirty="0"/>
              <a:t>”.</a:t>
            </a:r>
            <a:endParaRPr lang="en-US" dirty="0"/>
          </a:p>
          <a:p>
            <a:pPr marL="0" indent="0">
              <a:buNone/>
            </a:pPr>
            <a:endParaRPr lang="en-GB" b="1" dirty="0"/>
          </a:p>
          <a:p>
            <a:pPr marL="0" indent="0">
              <a:buNone/>
            </a:pPr>
            <a:r>
              <a:rPr lang="en-GB" u="sng" dirty="0"/>
              <a:t>Her accent and vocabulary are recognised </a:t>
            </a:r>
            <a:r>
              <a:rPr lang="en-GB" dirty="0" smtClean="0"/>
              <a:t>(</a:t>
            </a:r>
            <a:r>
              <a:rPr lang="en-GB" dirty="0" smtClean="0">
                <a:solidFill>
                  <a:srgbClr val="FF0000"/>
                </a:solidFill>
              </a:rPr>
              <a:t>cultural </a:t>
            </a:r>
            <a:r>
              <a:rPr lang="en-GB" dirty="0">
                <a:solidFill>
                  <a:srgbClr val="FF0000"/>
                </a:solidFill>
              </a:rPr>
              <a:t>prominence/generational difference/proximity</a:t>
            </a:r>
            <a:r>
              <a:rPr lang="en-GB" dirty="0"/>
              <a:t>):</a:t>
            </a:r>
          </a:p>
          <a:p>
            <a:pPr marL="0" indent="0">
              <a:buNone/>
            </a:pPr>
            <a:r>
              <a:rPr lang="en-GB" dirty="0"/>
              <a:t> “</a:t>
            </a:r>
            <a:r>
              <a:rPr lang="en-GB" i="1" dirty="0"/>
              <a:t>Words like ‘Dave</a:t>
            </a:r>
            <a:r>
              <a:rPr lang="en-GB" dirty="0"/>
              <a:t>’” and ”</a:t>
            </a:r>
            <a:r>
              <a:rPr lang="en-GB" i="1" dirty="0"/>
              <a:t>Breadcake</a:t>
            </a:r>
            <a:r>
              <a:rPr lang="en-GB" dirty="0"/>
              <a:t>”. “ …</a:t>
            </a:r>
            <a:r>
              <a:rPr lang="en-GB" i="1" dirty="0"/>
              <a:t>’</a:t>
            </a:r>
            <a:r>
              <a:rPr lang="en-GB" i="1" dirty="0" err="1"/>
              <a:t>clurthes</a:t>
            </a:r>
            <a:r>
              <a:rPr lang="en-GB" i="1" dirty="0"/>
              <a:t>’ instead of ‘clothes</a:t>
            </a:r>
            <a:r>
              <a:rPr lang="en-GB" dirty="0"/>
              <a:t>’” (</a:t>
            </a:r>
            <a:r>
              <a:rPr lang="en-GB" dirty="0">
                <a:solidFill>
                  <a:srgbClr val="FF0000"/>
                </a:solidFill>
              </a:rPr>
              <a:t>FACE and GOAT vowel</a:t>
            </a:r>
            <a:r>
              <a:rPr lang="en-GB" dirty="0"/>
              <a:t>).</a:t>
            </a:r>
          </a:p>
          <a:p>
            <a:endParaRPr lang="en-US" dirty="0"/>
          </a:p>
        </p:txBody>
      </p:sp>
    </p:spTree>
    <p:extLst>
      <p:ext uri="{BB962C8B-B14F-4D97-AF65-F5344CB8AC3E}">
        <p14:creationId xmlns:p14="http://schemas.microsoft.com/office/powerpoint/2010/main" val="3126944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and Cultural Prominence</a:t>
            </a:r>
            <a:endParaRPr lang="en-US" dirty="0"/>
          </a:p>
        </p:txBody>
      </p:sp>
      <p:sp>
        <p:nvSpPr>
          <p:cNvPr id="3" name="Content Placeholder 2"/>
          <p:cNvSpPr>
            <a:spLocks noGrp="1"/>
          </p:cNvSpPr>
          <p:nvPr>
            <p:ph idx="1"/>
          </p:nvPr>
        </p:nvSpPr>
        <p:spPr/>
        <p:txBody>
          <a:bodyPr>
            <a:normAutofit/>
          </a:bodyPr>
          <a:lstStyle/>
          <a:p>
            <a:pPr marL="0" indent="0">
              <a:buNone/>
            </a:pPr>
            <a:r>
              <a:rPr lang="en-GB" u="sng" dirty="0"/>
              <a:t>“Cultural prominence”, along with proximity, important for dialect recognition</a:t>
            </a:r>
            <a:r>
              <a:rPr lang="en-GB" dirty="0"/>
              <a:t>:</a:t>
            </a:r>
          </a:p>
          <a:p>
            <a:pPr marL="0" indent="0">
              <a:buNone/>
            </a:pPr>
            <a:r>
              <a:rPr lang="en-GB" dirty="0"/>
              <a:t>Manchester has become a recognised dialect area to non-linguists, perhaps due to (positive?) media attention (Montgomery 2016).</a:t>
            </a:r>
          </a:p>
          <a:p>
            <a:pPr marL="0" indent="0">
              <a:buNone/>
            </a:pPr>
            <a:endParaRPr lang="en-GB" dirty="0"/>
          </a:p>
          <a:p>
            <a:pPr marL="0" indent="0">
              <a:buNone/>
            </a:pPr>
            <a:endParaRPr lang="en-GB" dirty="0"/>
          </a:p>
          <a:p>
            <a:pPr marL="0" indent="0">
              <a:buNone/>
            </a:pPr>
            <a:r>
              <a:rPr lang="en-GB" dirty="0"/>
              <a:t>Sheffield, arguably, has more cultural prominence than anywhere in the East Midlands. </a:t>
            </a:r>
            <a:r>
              <a:rPr lang="en-GB" b="1" dirty="0">
                <a:solidFill>
                  <a:srgbClr val="FF0000"/>
                </a:solidFill>
              </a:rPr>
              <a:t>Is there such a thing as “local</a:t>
            </a:r>
            <a:r>
              <a:rPr lang="en-GB" b="1" dirty="0" smtClean="0">
                <a:solidFill>
                  <a:srgbClr val="FF0000"/>
                </a:solidFill>
              </a:rPr>
              <a:t>” or “regional” </a:t>
            </a:r>
            <a:r>
              <a:rPr lang="en-GB" b="1" dirty="0">
                <a:solidFill>
                  <a:srgbClr val="FF0000"/>
                </a:solidFill>
              </a:rPr>
              <a:t>cultural prominence?  </a:t>
            </a:r>
          </a:p>
          <a:p>
            <a:pPr marL="0" indent="0">
              <a:buNone/>
            </a:pPr>
            <a:r>
              <a:rPr lang="en-GB" dirty="0"/>
              <a:t>Sheffield is the closest city to Chesterfield (10 minutes by train).</a:t>
            </a:r>
          </a:p>
          <a:p>
            <a:endParaRPr lang="en-US" dirty="0"/>
          </a:p>
        </p:txBody>
      </p:sp>
      <p:sp>
        <p:nvSpPr>
          <p:cNvPr id="4" name="Down Arrow 3"/>
          <p:cNvSpPr/>
          <p:nvPr/>
        </p:nvSpPr>
        <p:spPr>
          <a:xfrm>
            <a:off x="6816710" y="3645965"/>
            <a:ext cx="502275"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6295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Conclusions and future work</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solidFill>
                  <a:schemeClr val="tx1">
                    <a:lumMod val="95000"/>
                    <a:lumOff val="5000"/>
                  </a:schemeClr>
                </a:solidFill>
              </a:rPr>
              <a:t>My results show that Chesterfield is mostly considered to be in the Midlands by Chesterfield teens. </a:t>
            </a:r>
            <a:endParaRPr lang="en-US" dirty="0" smtClean="0">
              <a:solidFill>
                <a:schemeClr val="tx1">
                  <a:lumMod val="95000"/>
                  <a:lumOff val="5000"/>
                </a:schemeClr>
              </a:solidFill>
            </a:endParaRPr>
          </a:p>
          <a:p>
            <a:pPr marL="0" indent="0">
              <a:buNone/>
            </a:pPr>
            <a:r>
              <a:rPr lang="en-US" u="sng" dirty="0" smtClean="0">
                <a:solidFill>
                  <a:schemeClr val="tx1">
                    <a:lumMod val="95000"/>
                    <a:lumOff val="5000"/>
                  </a:schemeClr>
                </a:solidFill>
              </a:rPr>
              <a:t>Dialect recognition</a:t>
            </a:r>
            <a:r>
              <a:rPr lang="en-US" dirty="0" smtClean="0">
                <a:solidFill>
                  <a:schemeClr val="tx1">
                    <a:lumMod val="95000"/>
                    <a:lumOff val="5000"/>
                  </a:schemeClr>
                </a:solidFill>
              </a:rPr>
              <a:t>: </a:t>
            </a:r>
          </a:p>
          <a:p>
            <a:pPr marL="0" indent="0">
              <a:buNone/>
            </a:pPr>
            <a:r>
              <a:rPr lang="en-US" dirty="0" smtClean="0">
                <a:solidFill>
                  <a:schemeClr val="tx1">
                    <a:lumMod val="95000"/>
                    <a:lumOff val="5000"/>
                  </a:schemeClr>
                </a:solidFill>
              </a:rPr>
              <a:t>The teenagers were not good at recognizing older males from any of the local towns and cities.</a:t>
            </a:r>
          </a:p>
          <a:p>
            <a:pPr marL="0" indent="0">
              <a:buNone/>
            </a:pPr>
            <a:r>
              <a:rPr lang="en-US" dirty="0" smtClean="0">
                <a:solidFill>
                  <a:schemeClr val="tx1">
                    <a:lumMod val="95000"/>
                    <a:lumOff val="5000"/>
                  </a:schemeClr>
                </a:solidFill>
              </a:rPr>
              <a:t>The teenagers were good at recognizing the younger females from Chesterfield and Sheffield – </a:t>
            </a:r>
            <a:r>
              <a:rPr lang="en-US" i="1" dirty="0" smtClean="0">
                <a:solidFill>
                  <a:schemeClr val="tx1">
                    <a:lumMod val="95000"/>
                    <a:lumOff val="5000"/>
                  </a:schemeClr>
                </a:solidFill>
              </a:rPr>
              <a:t>why? </a:t>
            </a:r>
            <a:r>
              <a:rPr lang="en-US" i="1" dirty="0" smtClean="0">
                <a:solidFill>
                  <a:srgbClr val="FF0000"/>
                </a:solidFill>
              </a:rPr>
              <a:t>What were the linguistic cues?</a:t>
            </a:r>
          </a:p>
          <a:p>
            <a:pPr marL="0" indent="0">
              <a:buNone/>
            </a:pPr>
            <a:r>
              <a:rPr lang="en-US" i="1" dirty="0" smtClean="0">
                <a:solidFill>
                  <a:srgbClr val="FF0000"/>
                </a:solidFill>
              </a:rPr>
              <a:t>How does dialect recognition vary with older “judges”?</a:t>
            </a:r>
          </a:p>
          <a:p>
            <a:pPr marL="0" indent="0">
              <a:buNone/>
            </a:pPr>
            <a:r>
              <a:rPr lang="en-US" i="1" dirty="0">
                <a:solidFill>
                  <a:srgbClr val="FF0000"/>
                </a:solidFill>
              </a:rPr>
              <a:t>I</a:t>
            </a:r>
            <a:r>
              <a:rPr lang="en-US" i="1" dirty="0" smtClean="0">
                <a:solidFill>
                  <a:srgbClr val="FF0000"/>
                </a:solidFill>
              </a:rPr>
              <a:t>s perception of regional identity  reflected in vowel sounds used by </a:t>
            </a:r>
            <a:r>
              <a:rPr lang="en-US" i="1" smtClean="0">
                <a:solidFill>
                  <a:srgbClr val="FF0000"/>
                </a:solidFill>
              </a:rPr>
              <a:t>Chesterfield locals?</a:t>
            </a:r>
            <a:endParaRPr lang="en-US" i="1" dirty="0" smtClean="0">
              <a:solidFill>
                <a:srgbClr val="FF0000"/>
              </a:solidFill>
            </a:endParaRPr>
          </a:p>
          <a:p>
            <a:pPr marL="0" indent="0">
              <a:buNone/>
            </a:pPr>
            <a:endParaRPr lang="en-US" dirty="0" smtClean="0">
              <a:solidFill>
                <a:schemeClr val="tx1"/>
              </a:solidFill>
            </a:endParaRPr>
          </a:p>
          <a:p>
            <a:pPr marL="0" indent="0">
              <a:buNone/>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495357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a:xfrm>
            <a:off x="2933700" y="2438400"/>
            <a:ext cx="8770571" cy="4194220"/>
          </a:xfrm>
        </p:spPr>
        <p:txBody>
          <a:bodyPr>
            <a:normAutofit fontScale="70000" lnSpcReduction="20000"/>
          </a:bodyPr>
          <a:lstStyle/>
          <a:p>
            <a:pPr marL="0" indent="0">
              <a:buNone/>
            </a:pPr>
            <a:r>
              <a:rPr lang="en-US" dirty="0"/>
              <a:t>Braber, N. (2014). The Concept of Identity in the East Midlands of England: Investigating Feelings of Identity in East Midlands’ Adolescents. </a:t>
            </a:r>
            <a:r>
              <a:rPr lang="en-US" i="1" dirty="0"/>
              <a:t>English Today</a:t>
            </a:r>
            <a:r>
              <a:rPr lang="en-US" dirty="0"/>
              <a:t> 118, 30 (2); 3-10.</a:t>
            </a:r>
          </a:p>
          <a:p>
            <a:pPr marL="0" indent="0">
              <a:buNone/>
            </a:pPr>
            <a:endParaRPr lang="en-GB" dirty="0"/>
          </a:p>
          <a:p>
            <a:pPr marL="0" indent="0">
              <a:buNone/>
            </a:pPr>
            <a:r>
              <a:rPr lang="en-GB" dirty="0" smtClean="0"/>
              <a:t>Braber</a:t>
            </a:r>
            <a:r>
              <a:rPr lang="en-GB" dirty="0"/>
              <a:t>, N. (2016). Dialect Perception and Identification in Nottingham. In J. Cramer and C. Montgomery (Eds.). </a:t>
            </a:r>
            <a:r>
              <a:rPr lang="en-GB" i="1" dirty="0"/>
              <a:t>Cityscapes and Perceptual Dialectology. Global Perspectives on Non-Linguists’ Knowledge of the Dialect Landscape.</a:t>
            </a:r>
            <a:r>
              <a:rPr lang="en-GB" dirty="0"/>
              <a:t> Berlin: De </a:t>
            </a:r>
            <a:r>
              <a:rPr lang="en-GB" dirty="0" err="1"/>
              <a:t>Gruyter</a:t>
            </a:r>
            <a:r>
              <a:rPr lang="en-GB" dirty="0"/>
              <a:t> Mouton. 209-231</a:t>
            </a:r>
            <a:r>
              <a:rPr lang="en-GB" dirty="0" smtClean="0"/>
              <a:t>.</a:t>
            </a:r>
          </a:p>
          <a:p>
            <a:pPr marL="0" indent="0">
              <a:buNone/>
            </a:pPr>
            <a:endParaRPr lang="en-GB" dirty="0"/>
          </a:p>
          <a:p>
            <a:pPr marL="0" indent="0">
              <a:buNone/>
            </a:pPr>
            <a:r>
              <a:rPr lang="en-US" dirty="0" smtClean="0"/>
              <a:t>Finnegan</a:t>
            </a:r>
            <a:r>
              <a:rPr lang="en-US" dirty="0"/>
              <a:t>, K. (2011). </a:t>
            </a:r>
            <a:r>
              <a:rPr lang="en-US" i="1" dirty="0"/>
              <a:t>Linguistic Variation, Stability and Change in Middle-Class Sheffield English</a:t>
            </a:r>
            <a:r>
              <a:rPr lang="en-US" dirty="0"/>
              <a:t>. (Doctoral dissertation). Sheffield: The University of Sheffield</a:t>
            </a:r>
            <a:r>
              <a:rPr lang="en-US" dirty="0" smtClean="0"/>
              <a:t>.</a:t>
            </a:r>
          </a:p>
          <a:p>
            <a:pPr marL="0" indent="0">
              <a:buNone/>
            </a:pPr>
            <a:endParaRPr lang="en-US" dirty="0"/>
          </a:p>
          <a:p>
            <a:pPr marL="0" indent="0">
              <a:buNone/>
            </a:pPr>
            <a:r>
              <a:rPr lang="en-US" dirty="0"/>
              <a:t>Kerswill, P. and Williams, A. (2002). Dialect Recognition and Speech Community Focusing in New and Old Towns in England: The Effects of Dialect Levelling, Demography and Social Networks. In D. Long and D.R. Preston (Eds.). </a:t>
            </a:r>
            <a:r>
              <a:rPr lang="en-US" i="1" dirty="0"/>
              <a:t>Handbook of Perceptual Dialectology: Volume 2.</a:t>
            </a:r>
            <a:r>
              <a:rPr lang="en-US" dirty="0"/>
              <a:t> Philadelphia: John Benjamins Publishing Company. 173-204.</a:t>
            </a:r>
          </a:p>
          <a:p>
            <a:pPr marL="0" indent="0">
              <a:buNone/>
            </a:pPr>
            <a:endParaRPr lang="en-US" dirty="0" smtClean="0"/>
          </a:p>
          <a:p>
            <a:pPr marL="0" indent="0">
              <a:buNone/>
            </a:pPr>
            <a:r>
              <a:rPr lang="en-US" dirty="0" smtClean="0"/>
              <a:t>McMillan</a:t>
            </a:r>
            <a:r>
              <a:rPr lang="en-US" dirty="0"/>
              <a:t>, I. (2011). Featured in </a:t>
            </a:r>
            <a:r>
              <a:rPr lang="en-US" i="1" dirty="0"/>
              <a:t>Fry’s Planet Word </a:t>
            </a:r>
            <a:r>
              <a:rPr lang="en-US" dirty="0"/>
              <a:t>– Series 1, Episode 2. Accessed on 31.03.2016 from </a:t>
            </a:r>
            <a:r>
              <a:rPr lang="en-US" dirty="0">
                <a:hlinkClick r:id="rId2"/>
              </a:rPr>
              <a:t>https://www.youtube.com/watch?v=L-sxqAtNehY</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41659544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Montgomery</a:t>
            </a:r>
            <a:r>
              <a:rPr lang="en-GB" dirty="0"/>
              <a:t>, C. (2016). Perceptual Dialectology in Great Britain. In J. Cramer and C. Montgomery (Eds.). </a:t>
            </a:r>
            <a:r>
              <a:rPr lang="en-GB" i="1" dirty="0"/>
              <a:t>Cityscapes and Perceptual Dialectology. Global Perspectives on Non-Linguists’ Knowledge of the Dialect Landscape.</a:t>
            </a:r>
            <a:r>
              <a:rPr lang="en-GB" dirty="0"/>
              <a:t> Berlin: Mouton de </a:t>
            </a:r>
            <a:r>
              <a:rPr lang="en-GB" dirty="0" err="1"/>
              <a:t>Gruyter</a:t>
            </a:r>
            <a:r>
              <a:rPr lang="en-GB" dirty="0"/>
              <a:t>. 185-207.</a:t>
            </a:r>
          </a:p>
          <a:p>
            <a:pPr marL="0" indent="0">
              <a:buNone/>
            </a:pPr>
            <a:endParaRPr lang="en-GB" dirty="0"/>
          </a:p>
          <a:p>
            <a:pPr marL="0" indent="0">
              <a:buNone/>
            </a:pPr>
            <a:r>
              <a:rPr lang="en-US" dirty="0"/>
              <a:t>The Chesterfield Forum. (2010). Accessed on 31.03.2016 from </a:t>
            </a:r>
            <a:r>
              <a:rPr lang="en-US" dirty="0">
                <a:hlinkClick r:id="rId2"/>
              </a:rPr>
              <a:t>http://www.chesterfieldforum.net/threads/chesterfield-a-northern-town-or-a-midlands-town.2267</a:t>
            </a:r>
            <a:r>
              <a:rPr lang="en-US" dirty="0" smtClean="0">
                <a:hlinkClick r:id="rId2"/>
              </a:rPr>
              <a:t>/</a:t>
            </a:r>
            <a:endParaRPr lang="en-US" dirty="0" smtClean="0"/>
          </a:p>
          <a:p>
            <a:pPr marL="0" indent="0">
              <a:buNone/>
            </a:pPr>
            <a:endParaRPr lang="en-US" dirty="0"/>
          </a:p>
          <a:p>
            <a:pPr marL="0" indent="0">
              <a:buNone/>
            </a:pPr>
            <a:r>
              <a:rPr lang="en-US" dirty="0"/>
              <a:t>Upton, C. (2012). The importance of being Janus: Midland speakers and the “North-South Divide”.  </a:t>
            </a:r>
            <a:r>
              <a:rPr lang="en-US" i="1" dirty="0"/>
              <a:t>Middle and Modern English Corpus Linguistics</a:t>
            </a:r>
            <a:r>
              <a:rPr lang="en-US" dirty="0"/>
              <a:t>. John Benjamins Publishing Company, 257-267.</a:t>
            </a:r>
          </a:p>
          <a:p>
            <a:pPr marL="0" indent="0">
              <a:buNone/>
            </a:pPr>
            <a:endParaRPr lang="en-US" dirty="0"/>
          </a:p>
          <a:p>
            <a:pPr marL="0" indent="0">
              <a:buNone/>
            </a:pPr>
            <a:r>
              <a:rPr lang="en-US" dirty="0" smtClean="0"/>
              <a:t>Williams</a:t>
            </a:r>
            <a:r>
              <a:rPr lang="en-US" dirty="0"/>
              <a:t>, A., Garrett, P., </a:t>
            </a:r>
            <a:r>
              <a:rPr lang="en-US" dirty="0" smtClean="0"/>
              <a:t>and Coupland</a:t>
            </a:r>
            <a:r>
              <a:rPr lang="en-US" dirty="0"/>
              <a:t>, N. (1999). Dialect Recognition. In D.R. Preston (Ed</a:t>
            </a:r>
            <a:r>
              <a:rPr lang="en-US"/>
              <a:t>.). </a:t>
            </a:r>
            <a:r>
              <a:rPr lang="en-US" i="1" smtClean="0"/>
              <a:t>Handbook </a:t>
            </a:r>
            <a:r>
              <a:rPr lang="en-US" i="1" dirty="0"/>
              <a:t>of Perceptual Dialectology: Volume 1</a:t>
            </a:r>
            <a:r>
              <a:rPr lang="en-US" dirty="0"/>
              <a:t>. Philadelphia: John Benjamins Publishing Company. 345-358</a:t>
            </a:r>
            <a:r>
              <a:rPr lang="en-US" dirty="0" smtClean="0"/>
              <a:t>.</a:t>
            </a:r>
            <a:endParaRPr lang="en-US" dirty="0"/>
          </a:p>
        </p:txBody>
      </p:sp>
    </p:spTree>
    <p:extLst>
      <p:ext uri="{BB962C8B-B14F-4D97-AF65-F5344CB8AC3E}">
        <p14:creationId xmlns:p14="http://schemas.microsoft.com/office/powerpoint/2010/main" val="6647178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1063" y="568325"/>
            <a:ext cx="8770937" cy="1560513"/>
          </a:xfrm>
        </p:spPr>
        <p:txBody>
          <a:bodyPr>
            <a:normAutofit fontScale="90000"/>
          </a:bodyPr>
          <a:lstStyle/>
          <a:p>
            <a:r>
              <a:rPr lang="en-US" dirty="0"/>
              <a:t>Is Chesterfield in the </a:t>
            </a:r>
            <a:r>
              <a:rPr lang="en-US" dirty="0" smtClean="0"/>
              <a:t>North</a:t>
            </a:r>
            <a:r>
              <a:rPr lang="en-US" dirty="0"/>
              <a:t>, </a:t>
            </a:r>
            <a:r>
              <a:rPr lang="en-US" dirty="0" smtClean="0"/>
              <a:t>South </a:t>
            </a:r>
            <a:r>
              <a:rPr lang="en-US" dirty="0"/>
              <a:t>or Midlands?: </a:t>
            </a:r>
            <a:br>
              <a:rPr lang="en-US" dirty="0"/>
            </a:br>
            <a:endParaRPr lang="en-US" dirty="0"/>
          </a:p>
        </p:txBody>
      </p:sp>
      <p:sp>
        <p:nvSpPr>
          <p:cNvPr id="3" name="Content Placeholder 2"/>
          <p:cNvSpPr>
            <a:spLocks noGrp="1"/>
          </p:cNvSpPr>
          <p:nvPr>
            <p:ph idx="4294967295"/>
          </p:nvPr>
        </p:nvSpPr>
        <p:spPr>
          <a:xfrm>
            <a:off x="3421063" y="2438400"/>
            <a:ext cx="8770937" cy="3651250"/>
          </a:xfrm>
        </p:spPr>
        <p:txBody>
          <a:bodyPr/>
          <a:lstStyle/>
          <a:p>
            <a:pPr marL="0" indent="0">
              <a:buNone/>
            </a:pPr>
            <a:endParaRPr lang="en-GB" dirty="0" smtClean="0"/>
          </a:p>
          <a:p>
            <a:pPr marL="0" indent="0">
              <a:buNone/>
            </a:pPr>
            <a:r>
              <a:rPr lang="en-GB" dirty="0" smtClean="0"/>
              <a:t>“</a:t>
            </a:r>
            <a:r>
              <a:rPr lang="en-GB" i="1" dirty="0"/>
              <a:t>Not quite the north and not quite </a:t>
            </a:r>
            <a:r>
              <a:rPr lang="en-GB" i="1" dirty="0" smtClean="0"/>
              <a:t>midlands.</a:t>
            </a:r>
            <a:r>
              <a:rPr lang="en-GB" dirty="0" smtClean="0"/>
              <a:t>” </a:t>
            </a:r>
            <a:r>
              <a:rPr lang="en-GB" dirty="0"/>
              <a:t>(Chesterfield </a:t>
            </a:r>
            <a:r>
              <a:rPr lang="en-GB" dirty="0" smtClean="0"/>
              <a:t>female, pilot study.)</a:t>
            </a:r>
          </a:p>
          <a:p>
            <a:pPr marL="0" indent="0">
              <a:buNone/>
            </a:pPr>
            <a:endParaRPr lang="en-GB" dirty="0"/>
          </a:p>
          <a:p>
            <a:pPr marL="0" indent="0">
              <a:buNone/>
            </a:pPr>
            <a:r>
              <a:rPr lang="en-US" dirty="0" smtClean="0"/>
              <a:t>“</a:t>
            </a:r>
            <a:r>
              <a:rPr lang="en-US" i="1" dirty="0" smtClean="0"/>
              <a:t>I </a:t>
            </a:r>
            <a:r>
              <a:rPr lang="en-US" i="1" dirty="0"/>
              <a:t>consider myself a northern bloke. Everyone in Chesterfield considers themselves northern, surely</a:t>
            </a:r>
            <a:r>
              <a:rPr lang="en-US" dirty="0" smtClean="0"/>
              <a:t>?” (The Chesterfield Forum, 2010)</a:t>
            </a:r>
          </a:p>
          <a:p>
            <a:pPr marL="0" indent="0">
              <a:buNone/>
            </a:pPr>
            <a:endParaRPr lang="en-US" dirty="0"/>
          </a:p>
          <a:p>
            <a:pPr marL="0" indent="0">
              <a:buNone/>
            </a:pPr>
            <a:r>
              <a:rPr lang="en-US" dirty="0" smtClean="0"/>
              <a:t>“</a:t>
            </a:r>
            <a:r>
              <a:rPr lang="en-US" i="1" dirty="0" smtClean="0"/>
              <a:t>The </a:t>
            </a:r>
            <a:r>
              <a:rPr lang="en-US" i="1" dirty="0"/>
              <a:t>north starts on the boundary with south </a:t>
            </a:r>
            <a:r>
              <a:rPr lang="en-US" i="1" dirty="0" err="1"/>
              <a:t>yorkshire</a:t>
            </a:r>
            <a:r>
              <a:rPr lang="en-US" i="1" dirty="0"/>
              <a:t> (the place </a:t>
            </a:r>
            <a:r>
              <a:rPr lang="en-US" b="1" i="1" u="sng" dirty="0"/>
              <a:t>dee </a:t>
            </a:r>
            <a:r>
              <a:rPr lang="en-US" b="1" i="1" u="sng" dirty="0" err="1"/>
              <a:t>dars</a:t>
            </a:r>
            <a:r>
              <a:rPr lang="en-US" b="1" i="1" u="sng" dirty="0"/>
              <a:t> </a:t>
            </a:r>
            <a:r>
              <a:rPr lang="en-US" i="1" dirty="0"/>
              <a:t>come </a:t>
            </a:r>
            <a:r>
              <a:rPr lang="en-US" i="1" dirty="0" smtClean="0"/>
              <a:t>from.</a:t>
            </a:r>
            <a:r>
              <a:rPr lang="en-US" dirty="0" smtClean="0"/>
              <a:t>)” </a:t>
            </a:r>
            <a:r>
              <a:rPr lang="en-US" dirty="0"/>
              <a:t>(The Chesterfield </a:t>
            </a:r>
            <a:r>
              <a:rPr lang="en-US" dirty="0" smtClean="0"/>
              <a:t>Forum</a:t>
            </a:r>
            <a:r>
              <a:rPr lang="en-US" dirty="0"/>
              <a:t>, </a:t>
            </a:r>
            <a:r>
              <a:rPr lang="en-US" dirty="0" smtClean="0"/>
              <a:t>2010, emphasis not author’s own.)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473392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1063" y="568325"/>
            <a:ext cx="8770937" cy="2020329"/>
          </a:xfrm>
        </p:spPr>
        <p:txBody>
          <a:bodyPr>
            <a:normAutofit fontScale="90000"/>
          </a:bodyPr>
          <a:lstStyle/>
          <a:p>
            <a:r>
              <a:rPr lang="en-GB" dirty="0" smtClean="0"/>
              <a:t>What </a:t>
            </a:r>
            <a:r>
              <a:rPr lang="en-GB" dirty="0"/>
              <a:t>is distinctive about </a:t>
            </a:r>
            <a:r>
              <a:rPr lang="en-GB" dirty="0" smtClean="0"/>
              <a:t>Chesterfield speech </a:t>
            </a:r>
            <a:r>
              <a:rPr lang="en-GB" dirty="0"/>
              <a:t>(accent and vocabulary)?</a:t>
            </a:r>
            <a:r>
              <a:rPr lang="en-US" u="sng" dirty="0"/>
              <a:t/>
            </a:r>
            <a:br>
              <a:rPr lang="en-US" u="sng" dirty="0"/>
            </a:br>
            <a:endParaRPr lang="en-US" dirty="0"/>
          </a:p>
        </p:txBody>
      </p:sp>
      <p:sp>
        <p:nvSpPr>
          <p:cNvPr id="3" name="Content Placeholder 2"/>
          <p:cNvSpPr>
            <a:spLocks noGrp="1"/>
          </p:cNvSpPr>
          <p:nvPr>
            <p:ph idx="4294967295"/>
          </p:nvPr>
        </p:nvSpPr>
        <p:spPr>
          <a:xfrm>
            <a:off x="3421063" y="2717442"/>
            <a:ext cx="8770937" cy="3372207"/>
          </a:xfrm>
        </p:spPr>
        <p:txBody>
          <a:bodyPr>
            <a:normAutofit/>
          </a:bodyPr>
          <a:lstStyle/>
          <a:p>
            <a:pPr marL="0" indent="0">
              <a:buNone/>
            </a:pPr>
            <a:r>
              <a:rPr lang="en-US" dirty="0"/>
              <a:t>“</a:t>
            </a:r>
            <a:r>
              <a:rPr lang="en-US" i="1" dirty="0"/>
              <a:t>common”/ ”quite rough”/</a:t>
            </a:r>
            <a:r>
              <a:rPr lang="en-GB" i="1" dirty="0"/>
              <a:t>”quite friendly – </a:t>
            </a:r>
            <a:r>
              <a:rPr lang="en-GB" b="1" i="1" dirty="0"/>
              <a:t>not considered </a:t>
            </a:r>
            <a:r>
              <a:rPr lang="en-GB" b="1" i="1" dirty="0" smtClean="0"/>
              <a:t>posh/uptight</a:t>
            </a:r>
            <a:r>
              <a:rPr lang="en-GB" dirty="0" smtClean="0"/>
              <a:t>.”</a:t>
            </a:r>
            <a:endParaRPr lang="en-US" dirty="0"/>
          </a:p>
          <a:p>
            <a:pPr marL="0" indent="0">
              <a:buNone/>
            </a:pPr>
            <a:endParaRPr lang="en-GB" dirty="0" smtClean="0"/>
          </a:p>
          <a:p>
            <a:pPr marL="0" indent="0">
              <a:buNone/>
            </a:pPr>
            <a:r>
              <a:rPr lang="en-GB" dirty="0" smtClean="0"/>
              <a:t>It’s </a:t>
            </a:r>
            <a:r>
              <a:rPr lang="en-GB" dirty="0"/>
              <a:t>“</a:t>
            </a:r>
            <a:r>
              <a:rPr lang="en-GB" i="1" dirty="0"/>
              <a:t>quite </a:t>
            </a:r>
            <a:r>
              <a:rPr lang="en-GB" b="1" i="1" dirty="0"/>
              <a:t>similar to the Sheffield </a:t>
            </a:r>
            <a:r>
              <a:rPr lang="en-GB" i="1" dirty="0"/>
              <a:t>accent in many ways</a:t>
            </a:r>
            <a:r>
              <a:rPr lang="en-GB" dirty="0"/>
              <a:t>”/The Sheffield dialect has ”</a:t>
            </a:r>
            <a:r>
              <a:rPr lang="en-GB" i="1" dirty="0"/>
              <a:t>no particular difference to the Chesterfield </a:t>
            </a:r>
            <a:r>
              <a:rPr lang="en-GB" i="1" dirty="0" smtClean="0"/>
              <a:t>one</a:t>
            </a:r>
            <a:r>
              <a:rPr lang="en-GB" dirty="0" smtClean="0"/>
              <a:t>.”</a:t>
            </a:r>
          </a:p>
          <a:p>
            <a:pPr marL="0" indent="0">
              <a:buNone/>
            </a:pPr>
            <a:endParaRPr lang="en-GB" dirty="0" smtClean="0"/>
          </a:p>
          <a:p>
            <a:pPr marL="0" indent="0">
              <a:buNone/>
            </a:pPr>
            <a:r>
              <a:rPr lang="en-GB" dirty="0" smtClean="0"/>
              <a:t>“…</a:t>
            </a:r>
            <a:r>
              <a:rPr lang="en-GB" b="1" i="1" dirty="0"/>
              <a:t>unique</a:t>
            </a:r>
            <a:r>
              <a:rPr lang="en-GB" i="1" dirty="0"/>
              <a:t> compared to other places nearby such as </a:t>
            </a:r>
            <a:r>
              <a:rPr lang="en-GB" i="1" dirty="0" smtClean="0"/>
              <a:t>Sheffield</a:t>
            </a:r>
            <a:r>
              <a:rPr lang="en-GB" dirty="0" smtClean="0"/>
              <a:t>.” (All taken from teenage responses before perception recognition tasks.)</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371527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45476" y="568325"/>
            <a:ext cx="8946524" cy="1870075"/>
          </a:xfrm>
        </p:spPr>
        <p:txBody>
          <a:bodyPr>
            <a:normAutofit/>
          </a:bodyPr>
          <a:lstStyle/>
          <a:p>
            <a:r>
              <a:rPr lang="en-US" dirty="0"/>
              <a:t/>
            </a:r>
            <a:br>
              <a:rPr lang="en-US" dirty="0"/>
            </a:br>
            <a:endParaRPr lang="en-US" dirty="0"/>
          </a:p>
        </p:txBody>
      </p:sp>
      <p:sp>
        <p:nvSpPr>
          <p:cNvPr id="3" name="Content Placeholder 2"/>
          <p:cNvSpPr>
            <a:spLocks noGrp="1"/>
          </p:cNvSpPr>
          <p:nvPr>
            <p:ph idx="4294967295"/>
          </p:nvPr>
        </p:nvSpPr>
        <p:spPr>
          <a:xfrm>
            <a:off x="2331076" y="734096"/>
            <a:ext cx="9860924" cy="5355554"/>
          </a:xfrm>
        </p:spPr>
        <p:txBody>
          <a:bodyPr/>
          <a:lstStyle/>
          <a:p>
            <a:pPr marL="0" indent="0">
              <a:buNone/>
            </a:pPr>
            <a:r>
              <a:rPr lang="en-US" sz="4000" dirty="0">
                <a:latin typeface="+mj-lt"/>
              </a:rPr>
              <a:t>Could you recognize a Chesterfield/Sheffield/Derby/Nottingham accent?</a:t>
            </a:r>
            <a:endParaRPr lang="en-US" sz="4000" dirty="0" smtClean="0">
              <a:latin typeface="+mj-lt"/>
            </a:endParaRPr>
          </a:p>
          <a:p>
            <a:pPr marL="0" indent="0">
              <a:buNone/>
            </a:pPr>
            <a:endParaRPr lang="en-US" dirty="0" smtClean="0"/>
          </a:p>
          <a:p>
            <a:pPr marL="0" indent="0">
              <a:buNone/>
            </a:pPr>
            <a:r>
              <a:rPr lang="en-US" dirty="0" smtClean="0"/>
              <a:t>Perception </a:t>
            </a:r>
            <a:r>
              <a:rPr lang="en-US" dirty="0"/>
              <a:t>that dialect could be recognized if </a:t>
            </a:r>
            <a:r>
              <a:rPr lang="en-US" b="1" dirty="0"/>
              <a:t>vocabulary</a:t>
            </a:r>
            <a:r>
              <a:rPr lang="en-US" dirty="0"/>
              <a:t> acted as a cue: </a:t>
            </a:r>
            <a:endParaRPr lang="en-US" dirty="0" smtClean="0"/>
          </a:p>
          <a:p>
            <a:pPr marL="0" indent="0">
              <a:buNone/>
            </a:pPr>
            <a:endParaRPr lang="en-GB" dirty="0" smtClean="0"/>
          </a:p>
          <a:p>
            <a:pPr marL="0" indent="0">
              <a:buNone/>
            </a:pPr>
            <a:r>
              <a:rPr lang="en-GB" i="1" dirty="0" smtClean="0"/>
              <a:t>Chesterfield </a:t>
            </a:r>
            <a:r>
              <a:rPr lang="en-GB" i="1" dirty="0"/>
              <a:t>people use “cob” but there’s “bloodshed” if you use it in Sheffield</a:t>
            </a:r>
            <a:r>
              <a:rPr lang="en-GB" dirty="0"/>
              <a:t>. (Chesterfield </a:t>
            </a:r>
            <a:r>
              <a:rPr lang="en-GB" dirty="0" smtClean="0"/>
              <a:t>female, pilot study.)</a:t>
            </a:r>
            <a:endParaRPr lang="en-US" dirty="0"/>
          </a:p>
          <a:p>
            <a:endParaRPr lang="en-US" dirty="0"/>
          </a:p>
        </p:txBody>
      </p:sp>
    </p:spTree>
    <p:extLst>
      <p:ext uri="{BB962C8B-B14F-4D97-AF65-F5344CB8AC3E}">
        <p14:creationId xmlns:p14="http://schemas.microsoft.com/office/powerpoint/2010/main" val="41210440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paper</a:t>
            </a:r>
            <a:endParaRPr lang="en-US" dirty="0"/>
          </a:p>
        </p:txBody>
      </p:sp>
      <p:sp>
        <p:nvSpPr>
          <p:cNvPr id="3" name="Content Placeholder 2"/>
          <p:cNvSpPr>
            <a:spLocks noGrp="1"/>
          </p:cNvSpPr>
          <p:nvPr>
            <p:ph idx="1"/>
          </p:nvPr>
        </p:nvSpPr>
        <p:spPr/>
        <p:txBody>
          <a:bodyPr>
            <a:normAutofit/>
          </a:bodyPr>
          <a:lstStyle/>
          <a:p>
            <a:pPr marL="457200" indent="-457200">
              <a:buAutoNum type="arabicParenR"/>
            </a:pPr>
            <a:r>
              <a:rPr lang="en-US" dirty="0" smtClean="0"/>
              <a:t>Chesterfield background</a:t>
            </a:r>
          </a:p>
          <a:p>
            <a:pPr marL="457200" indent="-457200">
              <a:buAutoNum type="arabicParenR"/>
            </a:pPr>
            <a:endParaRPr lang="en-US" dirty="0" smtClean="0"/>
          </a:p>
          <a:p>
            <a:pPr marL="457200" indent="-457200">
              <a:buAutoNum type="arabicParenR"/>
            </a:pPr>
            <a:r>
              <a:rPr lang="en-US" dirty="0" smtClean="0"/>
              <a:t>Initial results of perceptual mapping task – teenagers from Chesterfield</a:t>
            </a:r>
          </a:p>
          <a:p>
            <a:pPr marL="457200" indent="-457200">
              <a:buAutoNum type="arabicParenR"/>
            </a:pPr>
            <a:endParaRPr lang="en-US" dirty="0" smtClean="0"/>
          </a:p>
          <a:p>
            <a:pPr marL="457200" indent="-457200">
              <a:buAutoNum type="arabicParenR"/>
            </a:pPr>
            <a:r>
              <a:rPr lang="en-US" dirty="0" smtClean="0"/>
              <a:t>Initial results of dialect recognition tasks – teenagers from Chesterfield</a:t>
            </a:r>
          </a:p>
          <a:p>
            <a:pPr marL="457200" indent="-457200">
              <a:buAutoNum type="arabicParenR"/>
            </a:pPr>
            <a:endParaRPr lang="en-US" dirty="0" smtClean="0"/>
          </a:p>
          <a:p>
            <a:pPr marL="457200" indent="-457200">
              <a:buAutoNum type="arabicParenR"/>
            </a:pPr>
            <a:r>
              <a:rPr lang="en-US" dirty="0" smtClean="0"/>
              <a:t>Conclusions and future work</a:t>
            </a:r>
            <a:endParaRPr lang="en-US" dirty="0"/>
          </a:p>
        </p:txBody>
      </p:sp>
    </p:spTree>
    <p:extLst>
      <p:ext uri="{BB962C8B-B14F-4D97-AF65-F5344CB8AC3E}">
        <p14:creationId xmlns:p14="http://schemas.microsoft.com/office/powerpoint/2010/main" val="17993948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3212922" y="258875"/>
            <a:ext cx="6806841" cy="5697096"/>
          </a:xfrm>
          <a:prstGeom prst="rect">
            <a:avLst/>
          </a:prstGeom>
        </p:spPr>
      </p:pic>
      <p:cxnSp>
        <p:nvCxnSpPr>
          <p:cNvPr id="7" name="Straight Arrow Connector 6"/>
          <p:cNvCxnSpPr/>
          <p:nvPr/>
        </p:nvCxnSpPr>
        <p:spPr>
          <a:xfrm flipV="1">
            <a:off x="2099257" y="1841678"/>
            <a:ext cx="4288664" cy="185455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12921" y="6310648"/>
            <a:ext cx="7515179" cy="369332"/>
          </a:xfrm>
          <a:prstGeom prst="rect">
            <a:avLst/>
          </a:prstGeom>
          <a:noFill/>
        </p:spPr>
        <p:txBody>
          <a:bodyPr wrap="square" rtlCol="0">
            <a:spAutoFit/>
          </a:bodyPr>
          <a:lstStyle/>
          <a:p>
            <a:r>
              <a:rPr lang="en-US" u="sng" dirty="0" smtClean="0"/>
              <a:t>Figure 1. Map of the East Midlands</a:t>
            </a:r>
            <a:r>
              <a:rPr lang="en-US" dirty="0" smtClean="0"/>
              <a:t>: </a:t>
            </a:r>
            <a:r>
              <a:rPr lang="en-US" dirty="0">
                <a:hlinkClick r:id="rId3"/>
              </a:rPr>
              <a:t>http://</a:t>
            </a:r>
            <a:r>
              <a:rPr lang="en-US" dirty="0" smtClean="0">
                <a:hlinkClick r:id="rId3"/>
              </a:rPr>
              <a:t>www.picturesofengland.com/</a:t>
            </a:r>
            <a:r>
              <a:rPr lang="en-US" dirty="0" smtClean="0"/>
              <a:t> </a:t>
            </a:r>
            <a:endParaRPr lang="en-US" dirty="0"/>
          </a:p>
        </p:txBody>
      </p:sp>
    </p:spTree>
    <p:extLst>
      <p:ext uri="{BB962C8B-B14F-4D97-AF65-F5344CB8AC3E}">
        <p14:creationId xmlns:p14="http://schemas.microsoft.com/office/powerpoint/2010/main" val="41302812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Dialect boundaries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Dialect boundaries seem to converge in this area (Montgomery’s “line density map of all dialect typologies”, 2016: 189.)</a:t>
            </a:r>
          </a:p>
          <a:p>
            <a:pPr marL="0" indent="0">
              <a:buNone/>
            </a:pPr>
            <a:r>
              <a:rPr lang="en-US" u="sng" dirty="0" smtClean="0"/>
              <a:t>BUT:</a:t>
            </a:r>
            <a:endParaRPr lang="en-US" u="sng" dirty="0"/>
          </a:p>
          <a:p>
            <a:pPr marL="0" indent="0">
              <a:buNone/>
            </a:pPr>
            <a:r>
              <a:rPr lang="en-US" dirty="0"/>
              <a:t>Upton’s (2012) belief that the Midlands is a transition zone, and all boundaries are blurred.</a:t>
            </a:r>
          </a:p>
          <a:p>
            <a:pPr marL="0" indent="0">
              <a:buNone/>
            </a:pPr>
            <a:endParaRPr lang="en-US" dirty="0" smtClean="0"/>
          </a:p>
          <a:p>
            <a:pPr marL="0" indent="0">
              <a:buNone/>
            </a:pPr>
            <a:r>
              <a:rPr lang="en-US" u="sng" dirty="0" smtClean="0"/>
              <a:t>Non-linguists’ belief in (dialect) boundaries</a:t>
            </a:r>
            <a:r>
              <a:rPr lang="en-US" dirty="0" smtClean="0"/>
              <a:t>:</a:t>
            </a:r>
            <a:endParaRPr lang="en-US" dirty="0"/>
          </a:p>
          <a:p>
            <a:pPr marL="0" indent="0">
              <a:buNone/>
            </a:pPr>
            <a:r>
              <a:rPr lang="en-US" dirty="0" smtClean="0"/>
              <a:t>McMillan’s (2011) anecdotal account of the MOUTH vowel isogloss between Chesterfield and Sheffield.</a:t>
            </a:r>
          </a:p>
          <a:p>
            <a:pPr marL="0" indent="0">
              <a:buNone/>
            </a:pPr>
            <a:endParaRPr lang="en-US" dirty="0"/>
          </a:p>
          <a:p>
            <a:pPr marL="0" indent="0">
              <a:buNone/>
            </a:pPr>
            <a:r>
              <a:rPr lang="en-US" dirty="0" smtClean="0"/>
              <a:t>Finnegan’s (2011: 338) strong perceptual linguistic boundary between Sheffield and Chesterfield regarding the FACE vowel.</a:t>
            </a:r>
          </a:p>
          <a:p>
            <a:pPr marL="0" indent="0">
              <a:buNone/>
            </a:pPr>
            <a:endParaRPr lang="en-US" dirty="0"/>
          </a:p>
        </p:txBody>
      </p:sp>
    </p:spTree>
    <p:extLst>
      <p:ext uri="{BB962C8B-B14F-4D97-AF65-F5344CB8AC3E}">
        <p14:creationId xmlns:p14="http://schemas.microsoft.com/office/powerpoint/2010/main" val="1578363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Perceptual Mapping Tasks</a:t>
            </a:r>
            <a:endParaRPr lang="en-US" dirty="0"/>
          </a:p>
        </p:txBody>
      </p:sp>
      <p:sp>
        <p:nvSpPr>
          <p:cNvPr id="3" name="Content Placeholder 2"/>
          <p:cNvSpPr>
            <a:spLocks noGrp="1"/>
          </p:cNvSpPr>
          <p:nvPr>
            <p:ph idx="1"/>
          </p:nvPr>
        </p:nvSpPr>
        <p:spPr>
          <a:xfrm>
            <a:off x="2933700" y="2279561"/>
            <a:ext cx="8770571" cy="4185633"/>
          </a:xfrm>
        </p:spPr>
        <p:txBody>
          <a:bodyPr>
            <a:normAutofit fontScale="77500" lnSpcReduction="20000"/>
          </a:bodyPr>
          <a:lstStyle/>
          <a:p>
            <a:r>
              <a:rPr lang="en-US" dirty="0" smtClean="0"/>
              <a:t>Adolescent group: 3 secondary schools in Chesterfield.</a:t>
            </a:r>
          </a:p>
          <a:p>
            <a:endParaRPr lang="en-US" dirty="0" smtClean="0"/>
          </a:p>
          <a:p>
            <a:r>
              <a:rPr lang="en-US" u="sng" dirty="0" smtClean="0"/>
              <a:t>39 Year 12 Chesterfield students tested</a:t>
            </a:r>
            <a:r>
              <a:rPr lang="en-US" dirty="0" smtClean="0"/>
              <a:t>: </a:t>
            </a:r>
          </a:p>
          <a:p>
            <a:r>
              <a:rPr lang="en-US" dirty="0" smtClean="0"/>
              <a:t>9 drew one line, a north-south divide. Nobody put Chesterfield in the South.</a:t>
            </a:r>
          </a:p>
          <a:p>
            <a:r>
              <a:rPr lang="en-US" dirty="0" smtClean="0"/>
              <a:t>30 drew a Midlands area. Chesterfield was placed in the Midlands 28 times, the North </a:t>
            </a:r>
            <a:r>
              <a:rPr lang="en-US" dirty="0"/>
              <a:t>2</a:t>
            </a:r>
            <a:r>
              <a:rPr lang="en-US" dirty="0" smtClean="0"/>
              <a:t> times and the South 0 times.</a:t>
            </a:r>
          </a:p>
          <a:p>
            <a:endParaRPr lang="en-US" dirty="0"/>
          </a:p>
          <a:p>
            <a:r>
              <a:rPr lang="en-US" dirty="0" smtClean="0"/>
              <a:t>Of 39 responses, </a:t>
            </a:r>
            <a:r>
              <a:rPr lang="en-US" b="1" dirty="0" smtClean="0"/>
              <a:t>Chesterfield was placed in the </a:t>
            </a:r>
            <a:r>
              <a:rPr lang="en-US" b="1" dirty="0" smtClean="0">
                <a:solidFill>
                  <a:srgbClr val="FF0000"/>
                </a:solidFill>
              </a:rPr>
              <a:t>North 28% </a:t>
            </a:r>
            <a:r>
              <a:rPr lang="en-US" b="1" dirty="0" smtClean="0"/>
              <a:t>of the time, and the </a:t>
            </a:r>
            <a:r>
              <a:rPr lang="en-US" b="1" dirty="0" smtClean="0">
                <a:solidFill>
                  <a:srgbClr val="FF0000"/>
                </a:solidFill>
              </a:rPr>
              <a:t>Midlands 72%.</a:t>
            </a:r>
          </a:p>
          <a:p>
            <a:r>
              <a:rPr lang="en-US" dirty="0" smtClean="0"/>
              <a:t>Consistent with Braber (2014), where Derbyshire students placed Chesterfield in the Midlands (or ‘said they were ‘neither’ Northern nor ‘Southern’).</a:t>
            </a:r>
          </a:p>
          <a:p>
            <a:pPr marL="0" indent="0">
              <a:buNone/>
            </a:pPr>
            <a:endParaRPr lang="en-US" dirty="0"/>
          </a:p>
          <a:p>
            <a:r>
              <a:rPr lang="en-US" b="1" dirty="0" smtClean="0"/>
              <a:t>In future, </a:t>
            </a:r>
            <a:r>
              <a:rPr lang="en-US" b="1" dirty="0"/>
              <a:t>how respondents </a:t>
            </a:r>
            <a:r>
              <a:rPr lang="en-US" b="1" dirty="0" smtClean="0"/>
              <a:t>answered (Chesterfield in North or Midlands) will be analysed against their pronunciation (of FACE/MOUTH/GOAT vowels).</a:t>
            </a:r>
            <a:endParaRPr lang="en-US" b="1" dirty="0"/>
          </a:p>
          <a:p>
            <a:endParaRPr lang="en-US" dirty="0"/>
          </a:p>
        </p:txBody>
      </p:sp>
    </p:spTree>
    <p:extLst>
      <p:ext uri="{BB962C8B-B14F-4D97-AF65-F5344CB8AC3E}">
        <p14:creationId xmlns:p14="http://schemas.microsoft.com/office/powerpoint/2010/main" val="24440569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669</TotalTime>
  <Words>1794</Words>
  <Application>Microsoft Macintosh PowerPoint</Application>
  <PresentationFormat>Custom</PresentationFormat>
  <Paragraphs>157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Feathered</vt:lpstr>
      <vt:lpstr>Perceptions of Chesterfield and Chesterfield English</vt:lpstr>
      <vt:lpstr>PowerPoint Presentation</vt:lpstr>
      <vt:lpstr>Is Chesterfield in the North, South or Midlands?:  </vt:lpstr>
      <vt:lpstr>What is distinctive about Chesterfield speech (accent and vocabulary)? </vt:lpstr>
      <vt:lpstr> </vt:lpstr>
      <vt:lpstr>Today’s paper</vt:lpstr>
      <vt:lpstr>PowerPoint Presentation</vt:lpstr>
      <vt:lpstr>(Perceptual) Dialect boundaries</vt:lpstr>
      <vt:lpstr>2) Perceptual Mapping Tasks</vt:lpstr>
      <vt:lpstr>PowerPoint Presentation</vt:lpstr>
      <vt:lpstr>PowerPoint Presentation</vt:lpstr>
      <vt:lpstr>3) Dialect recognition tasks</vt:lpstr>
      <vt:lpstr>Affective factors, or lack of positive cultural qualities…?</vt:lpstr>
      <vt:lpstr>The tests:</vt:lpstr>
      <vt:lpstr>Chesterfield male</vt:lpstr>
      <vt:lpstr>Chesterfield female</vt:lpstr>
      <vt:lpstr>Why the Chesterfield male isn’t recognized/claimed:</vt:lpstr>
      <vt:lpstr>Why the Chesterfield female is recognized/claimed:</vt:lpstr>
      <vt:lpstr>Sheffield male</vt:lpstr>
      <vt:lpstr>Sheffield female</vt:lpstr>
      <vt:lpstr>Why is the Sheffield female recognized?</vt:lpstr>
      <vt:lpstr>Proximity and Cultural Prominence</vt:lpstr>
      <vt:lpstr>4) Conclusions and future work</vt:lpstr>
      <vt:lpstr>References</vt:lpstr>
      <vt:lpstr>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Perceptions of Chesterfield and Chesterfield English</dc:title>
  <dc:creator>Claire Ashmore</dc:creator>
  <cp:lastModifiedBy>Patrick Honeybone</cp:lastModifiedBy>
  <cp:revision>98</cp:revision>
  <dcterms:created xsi:type="dcterms:W3CDTF">2016-03-31T09:19:36Z</dcterms:created>
  <dcterms:modified xsi:type="dcterms:W3CDTF">2016-08-11T15:43:51Z</dcterms:modified>
</cp:coreProperties>
</file>