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03" r:id="rId3"/>
    <p:sldId id="304" r:id="rId4"/>
    <p:sldId id="259" r:id="rId5"/>
    <p:sldId id="277" r:id="rId6"/>
    <p:sldId id="301" r:id="rId7"/>
    <p:sldId id="306" r:id="rId8"/>
    <p:sldId id="318" r:id="rId9"/>
    <p:sldId id="307" r:id="rId10"/>
    <p:sldId id="308" r:id="rId11"/>
    <p:sldId id="313" r:id="rId12"/>
    <p:sldId id="309" r:id="rId13"/>
    <p:sldId id="310" r:id="rId14"/>
    <p:sldId id="311" r:id="rId15"/>
    <p:sldId id="312" r:id="rId16"/>
    <p:sldId id="316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0" autoAdjust="0"/>
    <p:restoredTop sz="94660"/>
  </p:normalViewPr>
  <p:slideViewPr>
    <p:cSldViewPr>
      <p:cViewPr>
        <p:scale>
          <a:sx n="77" d="100"/>
          <a:sy n="77" d="100"/>
        </p:scale>
        <p:origin x="6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B33776B-2C0E-49DD-AC6D-3B84B24091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33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AEB185-CA94-4821-9178-30F1C63C08E0}" type="slidenum">
              <a:rPr lang="en-GB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3271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3A2CDF-D0E6-4F7D-A784-4700D785DF5C}" type="slidenum">
              <a:rPr lang="en-GB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0233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067E6-56B1-4ADC-8367-B8E431BE9D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88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30F65-6378-4BAD-A89C-6B4C6001A8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DE545-7978-41CB-9315-F138303085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1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B434F-7904-4468-B040-E5AA6B5072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77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86C63-744F-454B-BBE8-912FED6F21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530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8A5CC-3CB7-4939-A807-FE00FE3DE3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02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ED360-5082-4134-8897-815A9171FC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69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35B03-EDA6-4E46-9926-DFD048F6D2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5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46047-CEF6-499A-B320-06851C0B06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57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4AE0C-35EB-4723-9B8B-FD5FB5D131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40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0DBC7-2BAE-4A61-BA28-F78C27CE2D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A4E1BA7-B070-40C5-AB18-CE589D3D84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3600" dirty="0" smtClean="0"/>
              <a:t>The Bolton/</a:t>
            </a:r>
            <a:r>
              <a:rPr lang="en-GB" sz="3600" dirty="0" err="1" smtClean="0"/>
              <a:t>Worktown</a:t>
            </a:r>
            <a:r>
              <a:rPr lang="en-GB" sz="3600" dirty="0" smtClean="0"/>
              <a:t> Corpus (1937-1940): an historical spoken corpus with attitude</a:t>
            </a:r>
            <a:endParaRPr lang="en-GB" sz="3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en-GB" altLang="en-US" dirty="0" smtClean="0"/>
          </a:p>
          <a:p>
            <a:pPr marR="0" algn="ctr" eaLnBrk="1" hangingPunct="1"/>
            <a:r>
              <a:rPr lang="en-GB" altLang="en-US" dirty="0" smtClean="0"/>
              <a:t>Ivor Timmis</a:t>
            </a:r>
            <a:r>
              <a:rPr lang="en-GB" altLang="en-US" smtClean="0"/>
              <a:t>, Leeds Beckett </a:t>
            </a:r>
            <a:r>
              <a:rPr lang="en-GB" altLang="en-US" dirty="0" smtClean="0"/>
              <a:t>University</a:t>
            </a:r>
          </a:p>
          <a:p>
            <a:pPr marR="0" algn="ctr" eaLnBrk="1" hangingPunct="1"/>
            <a:r>
              <a:rPr lang="en-GB" altLang="en-US" dirty="0" smtClean="0"/>
              <a:t>i.timmis@leedsbeckett.ac.uk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Emotive afterthought?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 just waits until the last minute and then comes in for the spoils – </a:t>
            </a:r>
            <a:r>
              <a:rPr lang="en-GB" dirty="0">
                <a:solidFill>
                  <a:srgbClr val="FF0000"/>
                </a:solidFill>
              </a:rPr>
              <a:t>the dirty </a:t>
            </a:r>
            <a:r>
              <a:rPr lang="en-GB" dirty="0" smtClean="0">
                <a:solidFill>
                  <a:srgbClr val="FF0000"/>
                </a:solidFill>
              </a:rPr>
              <a:t>dog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The people have spoken…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… the bastards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19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sting in the tail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Aye!  </a:t>
            </a:r>
            <a:r>
              <a:rPr lang="en-GB" dirty="0" err="1">
                <a:solidFill>
                  <a:prstClr val="black"/>
                </a:solidFill>
              </a:rPr>
              <a:t>Ee’s</a:t>
            </a:r>
            <a:r>
              <a:rPr lang="en-GB" dirty="0">
                <a:solidFill>
                  <a:prstClr val="black"/>
                </a:solidFill>
              </a:rPr>
              <a:t> a bloody </a:t>
            </a:r>
            <a:r>
              <a:rPr lang="en-GB" dirty="0" err="1">
                <a:solidFill>
                  <a:prstClr val="black"/>
                </a:solidFill>
              </a:rPr>
              <a:t>seet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>
                <a:solidFill>
                  <a:prstClr val="black"/>
                </a:solidFill>
              </a:rPr>
              <a:t>wuss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>
                <a:solidFill>
                  <a:prstClr val="black"/>
                </a:solidFill>
              </a:rPr>
              <a:t>nar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owd</a:t>
            </a:r>
            <a:r>
              <a:rPr lang="en-GB" dirty="0">
                <a:solidFill>
                  <a:srgbClr val="FF0000"/>
                </a:solidFill>
              </a:rPr>
              <a:t> Eric</a:t>
            </a:r>
            <a:r>
              <a:rPr lang="en-GB" dirty="0">
                <a:solidFill>
                  <a:prstClr val="black"/>
                </a:solidFill>
              </a:rPr>
              <a:t>,</a:t>
            </a:r>
            <a:r>
              <a:rPr lang="en-GB" dirty="0"/>
              <a:t> the bloody grabbing free ale </a:t>
            </a:r>
            <a:r>
              <a:rPr lang="en-GB" dirty="0" err="1"/>
              <a:t>buggar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50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NP 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They all want throwing out, </a:t>
            </a:r>
            <a:r>
              <a:rPr lang="en-GB" dirty="0">
                <a:solidFill>
                  <a:srgbClr val="FF0000"/>
                </a:solidFill>
              </a:rPr>
              <a:t>the government</a:t>
            </a:r>
            <a:r>
              <a:rPr lang="en-GB" dirty="0"/>
              <a:t>, taking the guts out of us</a:t>
            </a:r>
          </a:p>
        </p:txBody>
      </p:sp>
    </p:spTree>
    <p:extLst>
      <p:ext uri="{BB962C8B-B14F-4D97-AF65-F5344CB8AC3E}">
        <p14:creationId xmlns:p14="http://schemas.microsoft.com/office/powerpoint/2010/main" val="75625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Pronoun 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I’m afraid it’s going to be a long do </a:t>
            </a:r>
            <a:r>
              <a:rPr lang="en-GB" dirty="0">
                <a:solidFill>
                  <a:srgbClr val="FF0000"/>
                </a:solidFill>
              </a:rPr>
              <a:t>this</a:t>
            </a:r>
            <a:r>
              <a:rPr lang="en-GB" dirty="0"/>
              <a:t> with Italy coming in</a:t>
            </a:r>
          </a:p>
        </p:txBody>
      </p:sp>
    </p:spTree>
    <p:extLst>
      <p:ext uri="{BB962C8B-B14F-4D97-AF65-F5344CB8AC3E}">
        <p14:creationId xmlns:p14="http://schemas.microsoft.com/office/powerpoint/2010/main" val="31952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Operator 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That’s Mrs Clay that woman over there – she’s proper nice </a:t>
            </a:r>
            <a:r>
              <a:rPr lang="en-GB" dirty="0">
                <a:solidFill>
                  <a:srgbClr val="FF0000"/>
                </a:solidFill>
              </a:rPr>
              <a:t>she is</a:t>
            </a:r>
          </a:p>
        </p:txBody>
      </p:sp>
    </p:spTree>
    <p:extLst>
      <p:ext uri="{BB962C8B-B14F-4D97-AF65-F5344CB8AC3E}">
        <p14:creationId xmlns:p14="http://schemas.microsoft.com/office/powerpoint/2010/main" val="141103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Inverted Operator 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He’s luckiest </a:t>
            </a:r>
            <a:r>
              <a:rPr lang="en-GB" dirty="0" err="1"/>
              <a:t>mon</a:t>
            </a:r>
            <a:r>
              <a:rPr lang="en-GB" dirty="0"/>
              <a:t> </a:t>
            </a:r>
            <a:r>
              <a:rPr lang="en-GB" dirty="0" err="1"/>
              <a:t>in’t</a:t>
            </a:r>
            <a:r>
              <a:rPr lang="en-GB" dirty="0"/>
              <a:t> world </a:t>
            </a:r>
            <a:r>
              <a:rPr lang="en-GB" dirty="0">
                <a:solidFill>
                  <a:srgbClr val="FF0000"/>
                </a:solidFill>
              </a:rPr>
              <a:t>is </a:t>
            </a:r>
            <a:r>
              <a:rPr lang="en-GB" dirty="0" err="1">
                <a:solidFill>
                  <a:srgbClr val="FF0000"/>
                </a:solidFill>
              </a:rPr>
              <a:t>owd</a:t>
            </a:r>
            <a:r>
              <a:rPr lang="en-GB" dirty="0">
                <a:solidFill>
                  <a:srgbClr val="FF0000"/>
                </a:solidFill>
              </a:rPr>
              <a:t> Brian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Co-occurrence with evaluation (of [named] people)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708920"/>
            <a:ext cx="5936901" cy="81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5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we talking about dialect or </a:t>
            </a:r>
            <a:r>
              <a:rPr lang="en-GB" dirty="0" err="1" smtClean="0"/>
              <a:t>sociopragmatics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21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9036496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16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834"/>
            <a:ext cx="9144000" cy="6540500"/>
          </a:xfrm>
          <a:prstGeom prst="rect">
            <a:avLst/>
          </a:prstGeom>
        </p:spPr>
      </p:pic>
      <p:sp>
        <p:nvSpPr>
          <p:cNvPr id="4" name="Oval Callout 3"/>
          <p:cNvSpPr/>
          <p:nvPr/>
        </p:nvSpPr>
        <p:spPr>
          <a:xfrm flipH="1">
            <a:off x="4139951" y="476672"/>
            <a:ext cx="2330545" cy="1584176"/>
          </a:xfrm>
          <a:prstGeom prst="wedgeEllipseCallout">
            <a:avLst>
              <a:gd name="adj1" fmla="val -19712"/>
              <a:gd name="adj2" fmla="val 46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Aye! </a:t>
            </a:r>
            <a:r>
              <a:rPr lang="en-GB" dirty="0" err="1" smtClean="0"/>
              <a:t>Ee’s</a:t>
            </a:r>
            <a:r>
              <a:rPr lang="en-GB" dirty="0" smtClean="0"/>
              <a:t> a </a:t>
            </a:r>
            <a:r>
              <a:rPr lang="en-GB" sz="1600" dirty="0" smtClean="0"/>
              <a:t>bloody </a:t>
            </a:r>
            <a:r>
              <a:rPr lang="en-GB" sz="1600" dirty="0" err="1" smtClean="0"/>
              <a:t>seet</a:t>
            </a:r>
            <a:r>
              <a:rPr lang="en-GB" sz="1600" dirty="0" smtClean="0"/>
              <a:t> wuss </a:t>
            </a:r>
            <a:r>
              <a:rPr lang="en-GB" sz="1600" dirty="0" err="1" smtClean="0"/>
              <a:t>nar</a:t>
            </a:r>
            <a:r>
              <a:rPr lang="en-GB" sz="1600" dirty="0" smtClean="0"/>
              <a:t>, </a:t>
            </a:r>
            <a:r>
              <a:rPr lang="en-GB" sz="1600" dirty="0" err="1" smtClean="0"/>
              <a:t>owd</a:t>
            </a:r>
            <a:r>
              <a:rPr lang="en-GB" sz="1600" dirty="0" smtClean="0"/>
              <a:t> Eric, the bloody grabbing free ale </a:t>
            </a:r>
            <a:r>
              <a:rPr lang="en-GB" sz="1600" dirty="0" err="1" smtClean="0"/>
              <a:t>buggar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0322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Mass Observation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/>
              <a:t>A sociological and anthropological movement founded in 1937 by </a:t>
            </a:r>
            <a:r>
              <a:rPr lang="en-GB" altLang="en-US" sz="2400" dirty="0" err="1" smtClean="0"/>
              <a:t>Harrisson</a:t>
            </a:r>
            <a:r>
              <a:rPr lang="en-GB" altLang="en-US" sz="2400" dirty="0" smtClean="0"/>
              <a:t>, Madge and Jennings</a:t>
            </a:r>
          </a:p>
          <a:p>
            <a:pPr eaLnBrk="1" hangingPunct="1"/>
            <a:r>
              <a:rPr lang="en-GB" altLang="en-US" sz="2400" dirty="0" smtClean="0"/>
              <a:t>Roots in the documentary movement and the ‘need to know’ (Jeffrey 1999)</a:t>
            </a:r>
          </a:p>
          <a:p>
            <a:pPr eaLnBrk="1" hangingPunct="1"/>
            <a:r>
              <a:rPr lang="en-GB" altLang="en-US" sz="2400" dirty="0" smtClean="0"/>
              <a:t>Assembled large teams of observers to make a detailed study of the attitudes and behaviour of the working classes</a:t>
            </a:r>
          </a:p>
          <a:p>
            <a:pPr eaLnBrk="1" hangingPunct="1"/>
            <a:r>
              <a:rPr lang="en-GB" altLang="en-US" sz="2400" dirty="0" smtClean="0"/>
              <a:t>Bolton [</a:t>
            </a:r>
            <a:r>
              <a:rPr lang="en-GB" altLang="en-US" sz="2400" dirty="0" err="1" smtClean="0"/>
              <a:t>Worktown</a:t>
            </a:r>
            <a:r>
              <a:rPr lang="en-GB" altLang="en-US" sz="2400" dirty="0" smtClean="0"/>
              <a:t>] was a particular focus, 1937-1940</a:t>
            </a:r>
          </a:p>
          <a:p>
            <a:pPr marL="0" indent="0" eaLnBrk="1" hangingPunct="1">
              <a:buNone/>
            </a:pPr>
            <a:endParaRPr lang="en-GB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400, 000 pages of </a:t>
            </a:r>
            <a:r>
              <a:rPr lang="en-GB" dirty="0"/>
              <a:t>d</a:t>
            </a:r>
            <a:r>
              <a:rPr lang="en-GB" dirty="0" smtClean="0"/>
              <a:t>ocumentary records</a:t>
            </a:r>
          </a:p>
          <a:p>
            <a:pPr>
              <a:defRPr/>
            </a:pPr>
            <a:r>
              <a:rPr lang="en-GB" dirty="0" smtClean="0"/>
              <a:t>Various topics: pubs, sport, politics, religion, shopping, ceremonies; the war</a:t>
            </a:r>
          </a:p>
          <a:p>
            <a:pPr>
              <a:defRPr/>
            </a:pPr>
            <a:r>
              <a:rPr lang="en-GB" altLang="en-US" sz="2400" dirty="0" smtClean="0"/>
              <a:t>Spoken data: ‘</a:t>
            </a:r>
            <a:r>
              <a:rPr lang="en-GB" altLang="en-US" sz="2400" dirty="0" err="1" smtClean="0"/>
              <a:t>Overheards</a:t>
            </a:r>
            <a:r>
              <a:rPr lang="en-GB" altLang="en-US" sz="2400" dirty="0" smtClean="0"/>
              <a:t>’, ‘Directs’, and ‘</a:t>
            </a:r>
            <a:r>
              <a:rPr lang="en-GB" altLang="en-US" sz="2400" dirty="0" err="1" smtClean="0"/>
              <a:t>Indirects</a:t>
            </a:r>
            <a:r>
              <a:rPr lang="en-GB" altLang="en-US" sz="2400" dirty="0" smtClean="0"/>
              <a:t>’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Bolton/</a:t>
            </a:r>
            <a:r>
              <a:rPr lang="en-GB" dirty="0" err="1" smtClean="0"/>
              <a:t>Worktown</a:t>
            </a:r>
            <a:r>
              <a:rPr lang="en-GB" dirty="0" smtClean="0"/>
              <a:t> Corpus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5476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100,000 words</a:t>
            </a:r>
          </a:p>
          <a:p>
            <a:pPr marL="0" indent="0">
              <a:buNone/>
            </a:pPr>
            <a:r>
              <a:rPr lang="en-GB" dirty="0"/>
              <a:t>Quality of the spoken data: fragmentary, variable, but </a:t>
            </a:r>
            <a:r>
              <a:rPr lang="en-GB" dirty="0" smtClean="0"/>
              <a:t>unique</a:t>
            </a:r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dirty="0" smtClean="0"/>
              <a:t>vortimmis.wix.com/</a:t>
            </a:r>
            <a:r>
              <a:rPr lang="en-GB" dirty="0" err="1" smtClean="0"/>
              <a:t>theboltoncorpus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12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End Weight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Aye!  </a:t>
            </a:r>
            <a:r>
              <a:rPr lang="en-GB" dirty="0" err="1"/>
              <a:t>Ee’s</a:t>
            </a:r>
            <a:r>
              <a:rPr lang="en-GB" dirty="0"/>
              <a:t> a bloody </a:t>
            </a:r>
            <a:r>
              <a:rPr lang="en-GB" dirty="0" err="1"/>
              <a:t>seet</a:t>
            </a:r>
            <a:r>
              <a:rPr lang="en-GB" dirty="0"/>
              <a:t> </a:t>
            </a:r>
            <a:r>
              <a:rPr lang="en-GB" dirty="0" err="1"/>
              <a:t>wuss</a:t>
            </a:r>
            <a:r>
              <a:rPr lang="en-GB" dirty="0"/>
              <a:t> </a:t>
            </a:r>
            <a:r>
              <a:rPr lang="en-GB" dirty="0" err="1"/>
              <a:t>nar</a:t>
            </a:r>
            <a:r>
              <a:rPr lang="en-GB" dirty="0"/>
              <a:t> </a:t>
            </a:r>
            <a:r>
              <a:rPr lang="en-GB" dirty="0" err="1"/>
              <a:t>owd</a:t>
            </a:r>
            <a:r>
              <a:rPr lang="en-GB" dirty="0"/>
              <a:t> Eric, </a:t>
            </a:r>
            <a:r>
              <a:rPr lang="en-GB" dirty="0">
                <a:solidFill>
                  <a:srgbClr val="FF0000"/>
                </a:solidFill>
              </a:rPr>
              <a:t>the bloody grabbing free ale </a:t>
            </a:r>
            <a:r>
              <a:rPr lang="en-GB" dirty="0" err="1">
                <a:solidFill>
                  <a:srgbClr val="FF0000"/>
                </a:solidFill>
              </a:rPr>
              <a:t>buggar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58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Canonical and Non-Canonical apposition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[BWC] Aye</a:t>
            </a:r>
            <a:r>
              <a:rPr lang="en-GB" dirty="0"/>
              <a:t>!  </a:t>
            </a:r>
            <a:r>
              <a:rPr lang="en-GB" dirty="0" err="1"/>
              <a:t>Ee’s</a:t>
            </a:r>
            <a:r>
              <a:rPr lang="en-GB" dirty="0"/>
              <a:t> a bloody </a:t>
            </a:r>
            <a:r>
              <a:rPr lang="en-GB" dirty="0" err="1"/>
              <a:t>seet</a:t>
            </a:r>
            <a:r>
              <a:rPr lang="en-GB" dirty="0"/>
              <a:t> wuss </a:t>
            </a:r>
            <a:r>
              <a:rPr lang="en-GB" dirty="0" err="1"/>
              <a:t>nar</a:t>
            </a:r>
            <a:r>
              <a:rPr lang="en-GB" dirty="0"/>
              <a:t> </a:t>
            </a:r>
            <a:r>
              <a:rPr lang="en-GB" dirty="0" err="1"/>
              <a:t>owd</a:t>
            </a:r>
            <a:r>
              <a:rPr lang="en-GB" dirty="0"/>
              <a:t> Eric, </a:t>
            </a:r>
            <a:r>
              <a:rPr lang="en-GB" dirty="0">
                <a:solidFill>
                  <a:srgbClr val="FF0000"/>
                </a:solidFill>
              </a:rPr>
              <a:t>the bloody grabbing free ale </a:t>
            </a:r>
            <a:r>
              <a:rPr lang="en-GB" dirty="0" err="1">
                <a:solidFill>
                  <a:srgbClr val="FF0000"/>
                </a:solidFill>
              </a:rPr>
              <a:t>buggar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[COCA] </a:t>
            </a:r>
            <a:r>
              <a:rPr lang="en-GB" dirty="0"/>
              <a:t>After she'd signed up with the Land Army, her dad, the </a:t>
            </a:r>
            <a:r>
              <a:rPr lang="en-GB" b="1" dirty="0"/>
              <a:t>miserable bugger</a:t>
            </a:r>
            <a:r>
              <a:rPr lang="en-GB" dirty="0"/>
              <a:t>, had said she wouldn't last a week … </a:t>
            </a:r>
          </a:p>
          <a:p>
            <a:endParaRPr lang="en-GB" dirty="0"/>
          </a:p>
          <a:p>
            <a:r>
              <a:rPr lang="en-GB" dirty="0" smtClean="0"/>
              <a:t>[COCA] </a:t>
            </a:r>
            <a:r>
              <a:rPr lang="en-GB" dirty="0"/>
              <a:t>My cousin, the </a:t>
            </a:r>
            <a:r>
              <a:rPr lang="en-GB" b="1" dirty="0"/>
              <a:t>poor bastard</a:t>
            </a:r>
            <a:r>
              <a:rPr lang="en-GB" dirty="0"/>
              <a:t>, is waiting for us </a:t>
            </a:r>
          </a:p>
        </p:txBody>
      </p:sp>
    </p:spTree>
    <p:extLst>
      <p:ext uri="{BB962C8B-B14F-4D97-AF65-F5344CB8AC3E}">
        <p14:creationId xmlns:p14="http://schemas.microsoft.com/office/powerpoint/2010/main" val="21782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Emotive Apposition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&lt; </a:t>
            </a:r>
            <a:r>
              <a:rPr lang="en-GB" dirty="0"/>
              <a:t>IC, M 55&gt;They were somebodies lads </a:t>
            </a:r>
            <a:r>
              <a:rPr lang="en-GB" dirty="0">
                <a:solidFill>
                  <a:srgbClr val="FF0000"/>
                </a:solidFill>
              </a:rPr>
              <a:t>poor </a:t>
            </a:r>
            <a:r>
              <a:rPr lang="en-GB" dirty="0" smtClean="0">
                <a:solidFill>
                  <a:srgbClr val="FF0000"/>
                </a:solidFill>
              </a:rPr>
              <a:t>things</a:t>
            </a:r>
          </a:p>
          <a:p>
            <a:endParaRPr lang="en-GB" dirty="0"/>
          </a:p>
          <a:p>
            <a:r>
              <a:rPr lang="en-GB" dirty="0" smtClean="0"/>
              <a:t>Why</a:t>
            </a:r>
            <a:r>
              <a:rPr lang="en-GB" dirty="0"/>
              <a:t>, Teddy Gee!  </a:t>
            </a:r>
            <a:r>
              <a:rPr lang="en-GB" dirty="0" err="1"/>
              <a:t>Ee’s</a:t>
            </a:r>
            <a:r>
              <a:rPr lang="en-GB" dirty="0"/>
              <a:t> </a:t>
            </a:r>
            <a:r>
              <a:rPr lang="en-GB" dirty="0" err="1"/>
              <a:t>getten</a:t>
            </a:r>
            <a:r>
              <a:rPr lang="en-GB" dirty="0"/>
              <a:t> a pair o’ bow’s us bi mine, </a:t>
            </a:r>
            <a:r>
              <a:rPr lang="en-GB" dirty="0">
                <a:solidFill>
                  <a:srgbClr val="FF0000"/>
                </a:solidFill>
              </a:rPr>
              <a:t>the </a:t>
            </a:r>
            <a:r>
              <a:rPr lang="en-GB" dirty="0" err="1" smtClean="0">
                <a:solidFill>
                  <a:srgbClr val="FF0000"/>
                </a:solidFill>
              </a:rPr>
              <a:t>buggar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  <a:p>
            <a:r>
              <a:rPr lang="en-GB" dirty="0" smtClean="0"/>
              <a:t>Aye </a:t>
            </a:r>
            <a:r>
              <a:rPr lang="en-GB" dirty="0"/>
              <a:t>un </a:t>
            </a:r>
            <a:r>
              <a:rPr lang="en-GB" dirty="0" err="1"/>
              <a:t>thi’n</a:t>
            </a:r>
            <a:r>
              <a:rPr lang="en-GB" dirty="0"/>
              <a:t> ad no fucking breakfast </a:t>
            </a:r>
            <a:r>
              <a:rPr lang="en-GB" dirty="0">
                <a:solidFill>
                  <a:srgbClr val="FF0000"/>
                </a:solidFill>
              </a:rPr>
              <a:t>the </a:t>
            </a:r>
            <a:r>
              <a:rPr lang="en-GB" dirty="0" smtClean="0">
                <a:solidFill>
                  <a:srgbClr val="FF0000"/>
                </a:solidFill>
              </a:rPr>
              <a:t>cunts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53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2138</TotalTime>
  <Words>411</Words>
  <Application>Microsoft Office PowerPoint</Application>
  <PresentationFormat>On-screen Show (4:3)</PresentationFormat>
  <Paragraphs>55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Flow</vt:lpstr>
      <vt:lpstr>The Bolton/Worktown Corpus (1937-1940): an historical spoken corpus with attitude</vt:lpstr>
      <vt:lpstr>PowerPoint Presentation</vt:lpstr>
      <vt:lpstr>PowerPoint Presentation</vt:lpstr>
      <vt:lpstr>Mass Observation</vt:lpstr>
      <vt:lpstr>The data</vt:lpstr>
      <vt:lpstr>The Bolton/Worktown Corpus</vt:lpstr>
      <vt:lpstr> End Weight</vt:lpstr>
      <vt:lpstr>Canonical and Non-Canonical apposition</vt:lpstr>
      <vt:lpstr>Emotive Apposition</vt:lpstr>
      <vt:lpstr>Emotive afterthought?</vt:lpstr>
      <vt:lpstr>A sting in the tail</vt:lpstr>
      <vt:lpstr>NP Tails</vt:lpstr>
      <vt:lpstr>Pronoun Tails</vt:lpstr>
      <vt:lpstr>Operator Tails</vt:lpstr>
      <vt:lpstr>Inverted Operator Tails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to the Vaults:</dc:title>
  <dc:creator>Harriet Horsfield</dc:creator>
  <cp:lastModifiedBy>Windows 8</cp:lastModifiedBy>
  <cp:revision>72</cp:revision>
  <dcterms:created xsi:type="dcterms:W3CDTF">2007-03-06T15:31:35Z</dcterms:created>
  <dcterms:modified xsi:type="dcterms:W3CDTF">2016-04-15T07:19:09Z</dcterms:modified>
</cp:coreProperties>
</file>