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56" r:id="rId2"/>
    <p:sldId id="420" r:id="rId3"/>
    <p:sldId id="257" r:id="rId4"/>
    <p:sldId id="352" r:id="rId5"/>
    <p:sldId id="400" r:id="rId6"/>
    <p:sldId id="399" r:id="rId7"/>
    <p:sldId id="353" r:id="rId8"/>
    <p:sldId id="354" r:id="rId9"/>
    <p:sldId id="355" r:id="rId10"/>
    <p:sldId id="356" r:id="rId11"/>
    <p:sldId id="359" r:id="rId12"/>
    <p:sldId id="361" r:id="rId13"/>
    <p:sldId id="360" r:id="rId14"/>
    <p:sldId id="362" r:id="rId15"/>
    <p:sldId id="357" r:id="rId16"/>
    <p:sldId id="364" r:id="rId17"/>
    <p:sldId id="365" r:id="rId18"/>
    <p:sldId id="363" r:id="rId19"/>
    <p:sldId id="408" r:id="rId20"/>
    <p:sldId id="409" r:id="rId21"/>
    <p:sldId id="339" r:id="rId22"/>
    <p:sldId id="279" r:id="rId23"/>
    <p:sldId id="269" r:id="rId24"/>
    <p:sldId id="273" r:id="rId25"/>
    <p:sldId id="410" r:id="rId26"/>
    <p:sldId id="411" r:id="rId27"/>
    <p:sldId id="332" r:id="rId28"/>
    <p:sldId id="333" r:id="rId29"/>
    <p:sldId id="334" r:id="rId30"/>
    <p:sldId id="341" r:id="rId31"/>
    <p:sldId id="274" r:id="rId32"/>
    <p:sldId id="343" r:id="rId33"/>
    <p:sldId id="358" r:id="rId34"/>
    <p:sldId id="401" r:id="rId35"/>
    <p:sldId id="366" r:id="rId36"/>
    <p:sldId id="344" r:id="rId37"/>
    <p:sldId id="368" r:id="rId38"/>
    <p:sldId id="369" r:id="rId39"/>
    <p:sldId id="370" r:id="rId40"/>
    <p:sldId id="371" r:id="rId41"/>
    <p:sldId id="372" r:id="rId42"/>
    <p:sldId id="375" r:id="rId43"/>
    <p:sldId id="374" r:id="rId44"/>
    <p:sldId id="376" r:id="rId45"/>
    <p:sldId id="377" r:id="rId46"/>
    <p:sldId id="379" r:id="rId47"/>
    <p:sldId id="380" r:id="rId48"/>
    <p:sldId id="318" r:id="rId49"/>
    <p:sldId id="321" r:id="rId50"/>
    <p:sldId id="383" r:id="rId51"/>
    <p:sldId id="382" r:id="rId52"/>
    <p:sldId id="406" r:id="rId53"/>
    <p:sldId id="384" r:id="rId54"/>
    <p:sldId id="390" r:id="rId55"/>
    <p:sldId id="388" r:id="rId56"/>
    <p:sldId id="393" r:id="rId57"/>
    <p:sldId id="394" r:id="rId58"/>
    <p:sldId id="392" r:id="rId59"/>
    <p:sldId id="402" r:id="rId60"/>
    <p:sldId id="389" r:id="rId61"/>
    <p:sldId id="385" r:id="rId62"/>
    <p:sldId id="395" r:id="rId63"/>
    <p:sldId id="397" r:id="rId64"/>
    <p:sldId id="404" r:id="rId65"/>
    <p:sldId id="403" r:id="rId66"/>
    <p:sldId id="418" r:id="rId67"/>
    <p:sldId id="414" r:id="rId68"/>
    <p:sldId id="413" r:id="rId69"/>
    <p:sldId id="415" r:id="rId70"/>
    <p:sldId id="416" r:id="rId71"/>
    <p:sldId id="417" r:id="rId72"/>
    <p:sldId id="412" r:id="rId73"/>
    <p:sldId id="421" r:id="rId74"/>
    <p:sldId id="351" r:id="rId7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61" autoAdjust="0"/>
  </p:normalViewPr>
  <p:slideViewPr>
    <p:cSldViewPr snapToGrid="0" snapToObjects="1">
      <p:cViewPr>
        <p:scale>
          <a:sx n="110" d="100"/>
          <a:sy n="110" d="100"/>
        </p:scale>
        <p:origin x="-112" y="312"/>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13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88796462267928"/>
          <c:y val="0.156076531157587"/>
          <c:w val="0.769329303800862"/>
          <c:h val="0.762218441586204"/>
        </c:manualLayout>
      </c:layout>
      <c:lineChart>
        <c:grouping val="standard"/>
        <c:varyColors val="0"/>
        <c:ser>
          <c:idx val="0"/>
          <c:order val="0"/>
          <c:tx>
            <c:strRef>
              <c:f>Extract!$A$21</c:f>
              <c:strCache>
                <c:ptCount val="1"/>
                <c:pt idx="0">
                  <c:v>Neg-V</c:v>
                </c:pt>
              </c:strCache>
            </c:strRef>
          </c:tx>
          <c:spPr>
            <a:ln w="24844">
              <a:solidFill>
                <a:schemeClr val="accent2"/>
              </a:solidFill>
              <a:prstDash val="solid"/>
            </a:ln>
          </c:spPr>
          <c:marker>
            <c:symbol val="diamond"/>
            <c:size val="2"/>
            <c:spPr>
              <a:solidFill>
                <a:schemeClr val="accent2"/>
              </a:solidFill>
              <a:ln>
                <a:solidFill>
                  <a:schemeClr val="accent2"/>
                </a:solidFill>
                <a:prstDash val="solid"/>
              </a:ln>
              <a:effectLst>
                <a:outerShdw dist="35921" dir="2700000" algn="br">
                  <a:srgbClr val="000000"/>
                </a:outerShdw>
              </a:effectLst>
            </c:spPr>
          </c:marker>
          <c:errBars>
            <c:errDir val="y"/>
            <c:errBarType val="both"/>
            <c:errValType val="cust"/>
            <c:noEndCap val="0"/>
            <c:plus>
              <c:numRef>
                <c:f>Extract!$B$31:$D$31</c:f>
                <c:numCache>
                  <c:formatCode>General</c:formatCode>
                  <c:ptCount val="3"/>
                  <c:pt idx="0">
                    <c:v>0.11564</c:v>
                  </c:pt>
                  <c:pt idx="1">
                    <c:v>0.1274</c:v>
                  </c:pt>
                  <c:pt idx="2">
                    <c:v>0.1568</c:v>
                  </c:pt>
                </c:numCache>
              </c:numRef>
            </c:plus>
            <c:minus>
              <c:numRef>
                <c:f>Extract!$B$31:$D$31</c:f>
                <c:numCache>
                  <c:formatCode>General</c:formatCode>
                  <c:ptCount val="3"/>
                  <c:pt idx="0">
                    <c:v>0.11564</c:v>
                  </c:pt>
                  <c:pt idx="1">
                    <c:v>0.1274</c:v>
                  </c:pt>
                  <c:pt idx="2">
                    <c:v>0.1568</c:v>
                  </c:pt>
                </c:numCache>
              </c:numRef>
            </c:minus>
            <c:spPr>
              <a:ln w="3168">
                <a:solidFill>
                  <a:srgbClr val="000000"/>
                </a:solidFill>
                <a:prstDash val="solid"/>
              </a:ln>
            </c:spPr>
          </c:errBars>
          <c:cat>
            <c:strRef>
              <c:f>Extract!$B$20:$D$20</c:f>
              <c:strCache>
                <c:ptCount val="3"/>
                <c:pt idx="0">
                  <c:v>No extr</c:v>
                </c:pt>
                <c:pt idx="1">
                  <c:v>Adj extr</c:v>
                </c:pt>
                <c:pt idx="2">
                  <c:v>Obj extr</c:v>
                </c:pt>
              </c:strCache>
            </c:strRef>
          </c:cat>
          <c:val>
            <c:numRef>
              <c:f>Extract!$B$21:$D$21</c:f>
              <c:numCache>
                <c:formatCode>General</c:formatCode>
                <c:ptCount val="3"/>
                <c:pt idx="0">
                  <c:v>0.736</c:v>
                </c:pt>
                <c:pt idx="1">
                  <c:v>0.603</c:v>
                </c:pt>
                <c:pt idx="2">
                  <c:v>0.571</c:v>
                </c:pt>
              </c:numCache>
            </c:numRef>
          </c:val>
          <c:smooth val="0"/>
        </c:ser>
        <c:ser>
          <c:idx val="1"/>
          <c:order val="1"/>
          <c:tx>
            <c:strRef>
              <c:f>Extract!$A$22</c:f>
              <c:strCache>
                <c:ptCount val="1"/>
                <c:pt idx="0">
                  <c:v>V-Subj</c:v>
                </c:pt>
              </c:strCache>
            </c:strRef>
          </c:tx>
          <c:spPr>
            <a:ln w="24844">
              <a:solidFill>
                <a:schemeClr val="accent5"/>
              </a:solidFill>
              <a:prstDash val="solid"/>
            </a:ln>
          </c:spPr>
          <c:marker>
            <c:symbol val="square"/>
            <c:size val="2"/>
            <c:spPr>
              <a:solidFill>
                <a:schemeClr val="accent5"/>
              </a:solidFill>
              <a:ln>
                <a:solidFill>
                  <a:schemeClr val="accent5"/>
                </a:solidFill>
                <a:prstDash val="solid"/>
              </a:ln>
              <a:effectLst>
                <a:outerShdw dist="35921" dir="2700000" algn="br">
                  <a:srgbClr val="000000"/>
                </a:outerShdw>
              </a:effectLst>
            </c:spPr>
          </c:marker>
          <c:errBars>
            <c:errDir val="y"/>
            <c:errBarType val="both"/>
            <c:errValType val="cust"/>
            <c:noEndCap val="0"/>
            <c:plus>
              <c:numRef>
                <c:f>Extract!$B$32:$D$32</c:f>
                <c:numCache>
                  <c:formatCode>General</c:formatCode>
                  <c:ptCount val="3"/>
                  <c:pt idx="0">
                    <c:v>0.11956</c:v>
                  </c:pt>
                  <c:pt idx="1">
                    <c:v>0.18228</c:v>
                  </c:pt>
                  <c:pt idx="2">
                    <c:v>0.2058</c:v>
                  </c:pt>
                </c:numCache>
              </c:numRef>
            </c:plus>
            <c:minus>
              <c:numRef>
                <c:f>Extract!$B$32:$D$32</c:f>
                <c:numCache>
                  <c:formatCode>General</c:formatCode>
                  <c:ptCount val="3"/>
                  <c:pt idx="0">
                    <c:v>0.11956</c:v>
                  </c:pt>
                  <c:pt idx="1">
                    <c:v>0.18228</c:v>
                  </c:pt>
                  <c:pt idx="2">
                    <c:v>0.2058</c:v>
                  </c:pt>
                </c:numCache>
              </c:numRef>
            </c:minus>
            <c:spPr>
              <a:ln w="3168">
                <a:solidFill>
                  <a:srgbClr val="000000"/>
                </a:solidFill>
                <a:prstDash val="solid"/>
              </a:ln>
            </c:spPr>
          </c:errBars>
          <c:cat>
            <c:strRef>
              <c:f>Extract!$B$20:$D$20</c:f>
              <c:strCache>
                <c:ptCount val="3"/>
                <c:pt idx="0">
                  <c:v>No extr</c:v>
                </c:pt>
                <c:pt idx="1">
                  <c:v>Adj extr</c:v>
                </c:pt>
                <c:pt idx="2">
                  <c:v>Obj extr</c:v>
                </c:pt>
              </c:strCache>
            </c:strRef>
          </c:cat>
          <c:val>
            <c:numRef>
              <c:f>Extract!$B$22:$D$22</c:f>
              <c:numCache>
                <c:formatCode>General</c:formatCode>
                <c:ptCount val="3"/>
                <c:pt idx="0">
                  <c:v>0.744</c:v>
                </c:pt>
                <c:pt idx="1">
                  <c:v>-0.038</c:v>
                </c:pt>
                <c:pt idx="2">
                  <c:v>-0.384</c:v>
                </c:pt>
              </c:numCache>
            </c:numRef>
          </c:val>
          <c:smooth val="0"/>
        </c:ser>
        <c:ser>
          <c:idx val="2"/>
          <c:order val="2"/>
          <c:tx>
            <c:strRef>
              <c:f>Extract!$A$23</c:f>
              <c:strCache>
                <c:ptCount val="1"/>
                <c:pt idx="0">
                  <c:v>V-Neg</c:v>
                </c:pt>
              </c:strCache>
            </c:strRef>
          </c:tx>
          <c:spPr>
            <a:ln w="24844">
              <a:solidFill>
                <a:schemeClr val="accent1"/>
              </a:solidFill>
              <a:prstDash val="solid"/>
            </a:ln>
          </c:spPr>
          <c:marker>
            <c:symbol val="triangle"/>
            <c:size val="2"/>
            <c:spPr>
              <a:solidFill>
                <a:srgbClr val="FF6600"/>
              </a:solidFill>
              <a:ln>
                <a:solidFill>
                  <a:srgbClr val="FF6600"/>
                </a:solidFill>
                <a:prstDash val="solid"/>
              </a:ln>
              <a:effectLst>
                <a:outerShdw dist="35921" dir="2700000" algn="br">
                  <a:srgbClr val="000000"/>
                </a:outerShdw>
              </a:effectLst>
            </c:spPr>
          </c:marker>
          <c:errBars>
            <c:errDir val="y"/>
            <c:errBarType val="both"/>
            <c:errValType val="cust"/>
            <c:noEndCap val="0"/>
            <c:plus>
              <c:numRef>
                <c:f>Extract!$B$33:$D$33</c:f>
                <c:numCache>
                  <c:formatCode>General</c:formatCode>
                  <c:ptCount val="3"/>
                  <c:pt idx="0">
                    <c:v>0.1274</c:v>
                  </c:pt>
                  <c:pt idx="1">
                    <c:v>0.17836</c:v>
                  </c:pt>
                  <c:pt idx="2">
                    <c:v>0.16464</c:v>
                  </c:pt>
                </c:numCache>
              </c:numRef>
            </c:plus>
            <c:minus>
              <c:numRef>
                <c:f>Extract!$B$33:$D$33</c:f>
                <c:numCache>
                  <c:formatCode>General</c:formatCode>
                  <c:ptCount val="3"/>
                  <c:pt idx="0">
                    <c:v>0.1274</c:v>
                  </c:pt>
                  <c:pt idx="1">
                    <c:v>0.17836</c:v>
                  </c:pt>
                  <c:pt idx="2">
                    <c:v>0.16464</c:v>
                  </c:pt>
                </c:numCache>
              </c:numRef>
            </c:minus>
            <c:spPr>
              <a:ln w="3172">
                <a:solidFill>
                  <a:srgbClr val="000000"/>
                </a:solidFill>
                <a:prstDash val="solid"/>
              </a:ln>
            </c:spPr>
          </c:errBars>
          <c:cat>
            <c:strRef>
              <c:f>Extract!$B$20:$D$20</c:f>
              <c:strCache>
                <c:ptCount val="3"/>
                <c:pt idx="0">
                  <c:v>No extr</c:v>
                </c:pt>
                <c:pt idx="1">
                  <c:v>Adj extr</c:v>
                </c:pt>
                <c:pt idx="2">
                  <c:v>Obj extr</c:v>
                </c:pt>
              </c:strCache>
            </c:strRef>
          </c:cat>
          <c:val>
            <c:numRef>
              <c:f>Extract!$B$23:$D$23</c:f>
              <c:numCache>
                <c:formatCode>General</c:formatCode>
                <c:ptCount val="3"/>
                <c:pt idx="0">
                  <c:v>0.676</c:v>
                </c:pt>
                <c:pt idx="1">
                  <c:v>0.207</c:v>
                </c:pt>
                <c:pt idx="2">
                  <c:v>0.184</c:v>
                </c:pt>
              </c:numCache>
            </c:numRef>
          </c:val>
          <c:smooth val="0"/>
        </c:ser>
        <c:dLbls>
          <c:showLegendKey val="0"/>
          <c:showVal val="0"/>
          <c:showCatName val="0"/>
          <c:showSerName val="0"/>
          <c:showPercent val="0"/>
          <c:showBubbleSize val="0"/>
        </c:dLbls>
        <c:marker val="1"/>
        <c:smooth val="0"/>
        <c:axId val="486148232"/>
        <c:axId val="486154456"/>
      </c:lineChart>
      <c:catAx>
        <c:axId val="486148232"/>
        <c:scaling>
          <c:orientation val="minMax"/>
        </c:scaling>
        <c:delete val="0"/>
        <c:axPos val="b"/>
        <c:title>
          <c:tx>
            <c:rich>
              <a:bodyPr/>
              <a:lstStyle/>
              <a:p>
                <a:pPr>
                  <a:defRPr sz="1998" b="0" i="0" u="none" strike="noStrike" baseline="0">
                    <a:solidFill>
                      <a:srgbClr val="000000"/>
                    </a:solidFill>
                    <a:latin typeface="Candara"/>
                    <a:ea typeface="Candara"/>
                    <a:cs typeface="Candara"/>
                  </a:defRPr>
                </a:pPr>
                <a:r>
                  <a:rPr lang="en-US"/>
                  <a:t>Extraction</a:t>
                </a:r>
              </a:p>
            </c:rich>
          </c:tx>
          <c:layout>
            <c:manualLayout>
              <c:xMode val="edge"/>
              <c:yMode val="edge"/>
              <c:x val="0.416551732053901"/>
              <c:y val="0.914027121609799"/>
            </c:manualLayout>
          </c:layout>
          <c:overlay val="0"/>
          <c:spPr>
            <a:noFill/>
            <a:ln w="24844">
              <a:noFill/>
            </a:ln>
          </c:spPr>
        </c:title>
        <c:numFmt formatCode="General" sourceLinked="1"/>
        <c:majorTickMark val="out"/>
        <c:minorTickMark val="none"/>
        <c:tickLblPos val="nextTo"/>
        <c:spPr>
          <a:ln w="3103">
            <a:solidFill>
              <a:srgbClr val="000000"/>
            </a:solidFill>
            <a:prstDash val="solid"/>
          </a:ln>
        </c:spPr>
        <c:txPr>
          <a:bodyPr rot="0" vert="horz"/>
          <a:lstStyle/>
          <a:p>
            <a:pPr>
              <a:defRPr sz="1767" b="0" i="0" u="none" strike="noStrike" baseline="0">
                <a:solidFill>
                  <a:srgbClr val="000000"/>
                </a:solidFill>
                <a:latin typeface="Candara"/>
                <a:ea typeface="Times New Roman"/>
                <a:cs typeface="Times New Roman"/>
              </a:defRPr>
            </a:pPr>
            <a:endParaRPr lang="en-US"/>
          </a:p>
        </c:txPr>
        <c:crossAx val="486154456"/>
        <c:crosses val="autoZero"/>
        <c:auto val="1"/>
        <c:lblAlgn val="ctr"/>
        <c:lblOffset val="100"/>
        <c:tickLblSkip val="1"/>
        <c:tickMarkSkip val="1"/>
        <c:noMultiLvlLbl val="0"/>
      </c:catAx>
      <c:valAx>
        <c:axId val="486154456"/>
        <c:scaling>
          <c:orientation val="minMax"/>
        </c:scaling>
        <c:delete val="0"/>
        <c:axPos val="l"/>
        <c:majorGridlines>
          <c:spPr>
            <a:ln w="3103">
              <a:solidFill>
                <a:schemeClr val="bg2">
                  <a:lumMod val="90000"/>
                </a:schemeClr>
              </a:solidFill>
              <a:prstDash val="solid"/>
            </a:ln>
          </c:spPr>
        </c:majorGridlines>
        <c:title>
          <c:tx>
            <c:rich>
              <a:bodyPr/>
              <a:lstStyle/>
              <a:p>
                <a:pPr>
                  <a:defRPr sz="1998" b="0" i="0" u="none" strike="noStrike" baseline="0">
                    <a:solidFill>
                      <a:srgbClr val="000000"/>
                    </a:solidFill>
                    <a:latin typeface="Candara"/>
                    <a:ea typeface="Candara"/>
                    <a:cs typeface="Candara"/>
                  </a:defRPr>
                </a:pPr>
                <a:r>
                  <a:rPr lang="en-US"/>
                  <a:t>Means</a:t>
                </a:r>
              </a:p>
            </c:rich>
          </c:tx>
          <c:layout>
            <c:manualLayout>
              <c:xMode val="edge"/>
              <c:yMode val="edge"/>
              <c:x val="0.0"/>
              <c:y val="0.497737532808399"/>
            </c:manualLayout>
          </c:layout>
          <c:overlay val="0"/>
          <c:spPr>
            <a:noFill/>
            <a:ln w="24844">
              <a:noFill/>
            </a:ln>
          </c:spPr>
        </c:title>
        <c:numFmt formatCode="General" sourceLinked="1"/>
        <c:majorTickMark val="out"/>
        <c:minorTickMark val="none"/>
        <c:tickLblPos val="nextTo"/>
        <c:spPr>
          <a:ln w="3103">
            <a:solidFill>
              <a:srgbClr val="000000"/>
            </a:solidFill>
            <a:prstDash val="solid"/>
          </a:ln>
        </c:spPr>
        <c:txPr>
          <a:bodyPr rot="0" vert="horz"/>
          <a:lstStyle/>
          <a:p>
            <a:pPr>
              <a:defRPr sz="979" b="0" i="0" u="none" strike="noStrike" baseline="0">
                <a:solidFill>
                  <a:srgbClr val="000000"/>
                </a:solidFill>
                <a:latin typeface="Verdana"/>
                <a:ea typeface="Verdana"/>
                <a:cs typeface="Verdana"/>
              </a:defRPr>
            </a:pPr>
            <a:endParaRPr lang="en-US"/>
          </a:p>
        </c:txPr>
        <c:crossAx val="486148232"/>
        <c:crosses val="autoZero"/>
        <c:crossBetween val="between"/>
      </c:valAx>
      <c:spPr>
        <a:noFill/>
        <a:ln w="12422">
          <a:solidFill>
            <a:srgbClr val="808080"/>
          </a:solidFill>
          <a:prstDash val="solid"/>
        </a:ln>
      </c:spPr>
    </c:plotArea>
    <c:legend>
      <c:legendPos val="r"/>
      <c:layout>
        <c:manualLayout>
          <c:xMode val="edge"/>
          <c:yMode val="edge"/>
          <c:x val="0.868965473703542"/>
          <c:y val="0.457013648293963"/>
          <c:w val="0.126896535892197"/>
          <c:h val="0.158371303587052"/>
        </c:manualLayout>
      </c:layout>
      <c:overlay val="0"/>
      <c:spPr>
        <a:solidFill>
          <a:srgbClr val="FFFFFF"/>
        </a:solidFill>
        <a:ln w="24844">
          <a:noFill/>
        </a:ln>
      </c:spPr>
      <c:txPr>
        <a:bodyPr/>
        <a:lstStyle/>
        <a:p>
          <a:pPr>
            <a:defRPr sz="1625" b="0" i="0" u="none" strike="noStrike" baseline="0">
              <a:solidFill>
                <a:srgbClr val="000000"/>
              </a:solidFill>
              <a:latin typeface="Candara"/>
              <a:ea typeface="Times New Roman"/>
              <a:cs typeface="Times New Roman"/>
            </a:defRPr>
          </a:pPr>
          <a:endParaRPr lang="en-US"/>
        </a:p>
      </c:txPr>
    </c:legend>
    <c:plotVisOnly val="1"/>
    <c:dispBlanksAs val="gap"/>
    <c:showDLblsOverMax val="0"/>
  </c:chart>
  <c:spPr>
    <a:noFill/>
    <a:ln>
      <a:noFill/>
    </a:ln>
  </c:spPr>
  <c:txPr>
    <a:bodyPr/>
    <a:lstStyle/>
    <a:p>
      <a:pPr>
        <a:defRPr sz="979" b="0" i="0" u="none" strike="noStrike" baseline="0">
          <a:solidFill>
            <a:srgbClr val="000000"/>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Positive</c:v>
                </c:pt>
              </c:strCache>
            </c:strRef>
          </c:tx>
          <c:spPr>
            <a:ln>
              <a:solidFill>
                <a:schemeClr val="tx2"/>
              </a:solidFill>
            </a:ln>
          </c:spPr>
          <c:marker>
            <c:spPr>
              <a:solidFill>
                <a:schemeClr val="tx2"/>
              </a:solidFill>
              <a:ln>
                <a:solidFill>
                  <a:schemeClr val="tx2"/>
                </a:solidFill>
              </a:ln>
            </c:spPr>
          </c:marker>
          <c:cat>
            <c:strRef>
              <c:f>Sheet1!$A$2:$A$4</c:f>
              <c:strCache>
                <c:ptCount val="3"/>
                <c:pt idx="0">
                  <c:v>"say" comp</c:v>
                </c:pt>
                <c:pt idx="1">
                  <c:v>"deny" comp</c:v>
                </c:pt>
                <c:pt idx="2">
                  <c:v>"ask" comp</c:v>
                </c:pt>
              </c:strCache>
            </c:strRef>
          </c:cat>
          <c:val>
            <c:numRef>
              <c:f>Sheet1!$B$2:$B$4</c:f>
              <c:numCache>
                <c:formatCode>General</c:formatCode>
                <c:ptCount val="3"/>
                <c:pt idx="0">
                  <c:v>-0.0485</c:v>
                </c:pt>
                <c:pt idx="1">
                  <c:v>0.5641</c:v>
                </c:pt>
                <c:pt idx="2">
                  <c:v>2.0987</c:v>
                </c:pt>
              </c:numCache>
            </c:numRef>
          </c:val>
          <c:smooth val="0"/>
        </c:ser>
        <c:ser>
          <c:idx val="1"/>
          <c:order val="1"/>
          <c:tx>
            <c:strRef>
              <c:f>Sheet1!$C$1</c:f>
              <c:strCache>
                <c:ptCount val="1"/>
                <c:pt idx="0">
                  <c:v>Negative</c:v>
                </c:pt>
              </c:strCache>
            </c:strRef>
          </c:tx>
          <c:spPr>
            <a:ln>
              <a:solidFill>
                <a:schemeClr val="accent6"/>
              </a:solidFill>
            </a:ln>
          </c:spPr>
          <c:marker>
            <c:symbol val="square"/>
            <c:size val="5"/>
            <c:spPr>
              <a:solidFill>
                <a:schemeClr val="accent6"/>
              </a:solidFill>
              <a:ln>
                <a:solidFill>
                  <a:schemeClr val="accent6"/>
                </a:solidFill>
              </a:ln>
            </c:spPr>
          </c:marker>
          <c:cat>
            <c:strRef>
              <c:f>Sheet1!$A$2:$A$4</c:f>
              <c:strCache>
                <c:ptCount val="3"/>
                <c:pt idx="0">
                  <c:v>"say" comp</c:v>
                </c:pt>
                <c:pt idx="1">
                  <c:v>"deny" comp</c:v>
                </c:pt>
                <c:pt idx="2">
                  <c:v>"ask" comp</c:v>
                </c:pt>
              </c:strCache>
            </c:strRef>
          </c:cat>
          <c:val>
            <c:numRef>
              <c:f>Sheet1!$C$2:$C$4</c:f>
              <c:numCache>
                <c:formatCode>General</c:formatCode>
                <c:ptCount val="3"/>
                <c:pt idx="0">
                  <c:v>0.1837</c:v>
                </c:pt>
                <c:pt idx="1">
                  <c:v>0.3232</c:v>
                </c:pt>
                <c:pt idx="2">
                  <c:v>0.8842</c:v>
                </c:pt>
              </c:numCache>
            </c:numRef>
          </c:val>
          <c:smooth val="0"/>
        </c:ser>
        <c:dLbls>
          <c:showLegendKey val="0"/>
          <c:showVal val="0"/>
          <c:showCatName val="0"/>
          <c:showSerName val="0"/>
          <c:showPercent val="0"/>
          <c:showBubbleSize val="0"/>
        </c:dLbls>
        <c:marker val="1"/>
        <c:smooth val="0"/>
        <c:axId val="486296440"/>
        <c:axId val="486301352"/>
      </c:lineChart>
      <c:catAx>
        <c:axId val="486296440"/>
        <c:scaling>
          <c:orientation val="minMax"/>
        </c:scaling>
        <c:delete val="0"/>
        <c:axPos val="b"/>
        <c:numFmt formatCode="General" sourceLinked="1"/>
        <c:majorTickMark val="out"/>
        <c:minorTickMark val="none"/>
        <c:tickLblPos val="nextTo"/>
        <c:spPr>
          <a:ln w="3173">
            <a:solidFill>
              <a:srgbClr val="808080"/>
            </a:solidFill>
            <a:prstDash val="solid"/>
          </a:ln>
        </c:spPr>
        <c:crossAx val="486301352"/>
        <c:crosses val="autoZero"/>
        <c:auto val="1"/>
        <c:lblAlgn val="ctr"/>
        <c:lblOffset val="100"/>
        <c:noMultiLvlLbl val="0"/>
      </c:catAx>
      <c:valAx>
        <c:axId val="486301352"/>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crossAx val="486296440"/>
        <c:crosses val="autoZero"/>
        <c:crossBetween val="between"/>
      </c:valAx>
      <c:spPr>
        <a:solidFill>
          <a:srgbClr val="FFFFFF"/>
        </a:solidFill>
        <a:ln w="25415">
          <a:noFill/>
        </a:ln>
      </c:spPr>
    </c:plotArea>
    <c:legend>
      <c:legendPos val="r"/>
      <c:layout/>
      <c:overlay val="0"/>
      <c:spPr>
        <a:noFill/>
        <a:ln w="25415">
          <a:noFill/>
        </a:ln>
      </c:spPr>
    </c:legend>
    <c:plotVisOnly val="1"/>
    <c:dispBlanksAs val="gap"/>
    <c:showDLblsOverMax val="0"/>
  </c:chart>
  <c:spPr>
    <a:solidFill>
      <a:srgbClr val="FFFFFF"/>
    </a:solidFill>
    <a:ln w="3173">
      <a:solidFill>
        <a:srgbClr val="808080"/>
      </a:solidFill>
      <a:prstDash val="solid"/>
    </a:ln>
  </c:spPr>
  <c:txPr>
    <a:bodyPr/>
    <a:lstStyle/>
    <a:p>
      <a:pPr>
        <a:defRPr sz="1799"/>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Positive</c:v>
                </c:pt>
              </c:strCache>
            </c:strRef>
          </c:tx>
          <c:spPr>
            <a:ln>
              <a:solidFill>
                <a:schemeClr val="tx2"/>
              </a:solidFill>
            </a:ln>
          </c:spPr>
          <c:marker>
            <c:spPr>
              <a:solidFill>
                <a:schemeClr val="tx2"/>
              </a:solidFill>
              <a:ln>
                <a:solidFill>
                  <a:schemeClr val="tx2"/>
                </a:solidFill>
              </a:ln>
            </c:spPr>
          </c:marker>
          <c:cat>
            <c:strRef>
              <c:f>Sheet1!$A$2:$A$4</c:f>
              <c:strCache>
                <c:ptCount val="3"/>
                <c:pt idx="0">
                  <c:v>"say" comp</c:v>
                </c:pt>
                <c:pt idx="1">
                  <c:v>"deny" comp</c:v>
                </c:pt>
                <c:pt idx="2">
                  <c:v>"ask" comp</c:v>
                </c:pt>
              </c:strCache>
            </c:strRef>
          </c:cat>
          <c:val>
            <c:numRef>
              <c:f>Sheet1!$B$2:$B$4</c:f>
              <c:numCache>
                <c:formatCode>General</c:formatCode>
                <c:ptCount val="3"/>
                <c:pt idx="0">
                  <c:v>-0.0485</c:v>
                </c:pt>
                <c:pt idx="1">
                  <c:v>0.5641</c:v>
                </c:pt>
                <c:pt idx="2">
                  <c:v>2.0987</c:v>
                </c:pt>
              </c:numCache>
            </c:numRef>
          </c:val>
          <c:smooth val="0"/>
        </c:ser>
        <c:ser>
          <c:idx val="1"/>
          <c:order val="1"/>
          <c:tx>
            <c:strRef>
              <c:f>Sheet1!$C$1</c:f>
              <c:strCache>
                <c:ptCount val="1"/>
                <c:pt idx="0">
                  <c:v>Negative</c:v>
                </c:pt>
              </c:strCache>
            </c:strRef>
          </c:tx>
          <c:spPr>
            <a:ln>
              <a:solidFill>
                <a:schemeClr val="accent6"/>
              </a:solidFill>
            </a:ln>
          </c:spPr>
          <c:marker>
            <c:symbol val="square"/>
            <c:size val="5"/>
            <c:spPr>
              <a:solidFill>
                <a:schemeClr val="accent6"/>
              </a:solidFill>
              <a:ln>
                <a:solidFill>
                  <a:schemeClr val="accent6"/>
                </a:solidFill>
              </a:ln>
            </c:spPr>
          </c:marker>
          <c:cat>
            <c:strRef>
              <c:f>Sheet1!$A$2:$A$4</c:f>
              <c:strCache>
                <c:ptCount val="3"/>
                <c:pt idx="0">
                  <c:v>"say" comp</c:v>
                </c:pt>
                <c:pt idx="1">
                  <c:v>"deny" comp</c:v>
                </c:pt>
                <c:pt idx="2">
                  <c:v>"ask" comp</c:v>
                </c:pt>
              </c:strCache>
            </c:strRef>
          </c:cat>
          <c:val>
            <c:numRef>
              <c:f>Sheet1!$C$2:$C$4</c:f>
              <c:numCache>
                <c:formatCode>General</c:formatCode>
                <c:ptCount val="3"/>
                <c:pt idx="0">
                  <c:v>0.1837</c:v>
                </c:pt>
                <c:pt idx="1">
                  <c:v>0.3232</c:v>
                </c:pt>
                <c:pt idx="2">
                  <c:v>0.8842</c:v>
                </c:pt>
              </c:numCache>
            </c:numRef>
          </c:val>
          <c:smooth val="0"/>
        </c:ser>
        <c:dLbls>
          <c:showLegendKey val="0"/>
          <c:showVal val="0"/>
          <c:showCatName val="0"/>
          <c:showSerName val="0"/>
          <c:showPercent val="0"/>
          <c:showBubbleSize val="0"/>
        </c:dLbls>
        <c:marker val="1"/>
        <c:smooth val="0"/>
        <c:axId val="486350888"/>
        <c:axId val="486355848"/>
      </c:lineChart>
      <c:catAx>
        <c:axId val="486350888"/>
        <c:scaling>
          <c:orientation val="minMax"/>
        </c:scaling>
        <c:delete val="0"/>
        <c:axPos val="b"/>
        <c:numFmt formatCode="General" sourceLinked="1"/>
        <c:majorTickMark val="out"/>
        <c:minorTickMark val="none"/>
        <c:tickLblPos val="nextTo"/>
        <c:spPr>
          <a:ln w="3173">
            <a:solidFill>
              <a:srgbClr val="808080"/>
            </a:solidFill>
            <a:prstDash val="solid"/>
          </a:ln>
        </c:spPr>
        <c:crossAx val="486355848"/>
        <c:crosses val="autoZero"/>
        <c:auto val="1"/>
        <c:lblAlgn val="ctr"/>
        <c:lblOffset val="100"/>
        <c:noMultiLvlLbl val="0"/>
      </c:catAx>
      <c:valAx>
        <c:axId val="486355848"/>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crossAx val="486350888"/>
        <c:crosses val="autoZero"/>
        <c:crossBetween val="between"/>
      </c:valAx>
      <c:spPr>
        <a:solidFill>
          <a:srgbClr val="FFFFFF"/>
        </a:solidFill>
        <a:ln w="25415">
          <a:noFill/>
        </a:ln>
      </c:spPr>
    </c:plotArea>
    <c:legend>
      <c:legendPos val="r"/>
      <c:layout/>
      <c:overlay val="0"/>
      <c:spPr>
        <a:noFill/>
        <a:ln w="25415">
          <a:noFill/>
        </a:ln>
      </c:spPr>
    </c:legend>
    <c:plotVisOnly val="1"/>
    <c:dispBlanksAs val="gap"/>
    <c:showDLblsOverMax val="0"/>
  </c:chart>
  <c:spPr>
    <a:solidFill>
      <a:srgbClr val="FFFFFF"/>
    </a:solidFill>
    <a:ln w="3173">
      <a:solidFill>
        <a:srgbClr val="808080"/>
      </a:solidFill>
      <a:prstDash val="solid"/>
    </a:ln>
  </c:spPr>
  <c:txPr>
    <a:bodyPr/>
    <a:lstStyle/>
    <a:p>
      <a:pPr>
        <a:defRPr sz="1799"/>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Positive</c:v>
                </c:pt>
              </c:strCache>
            </c:strRef>
          </c:tx>
          <c:spPr>
            <a:ln>
              <a:solidFill>
                <a:schemeClr val="tx2"/>
              </a:solidFill>
            </a:ln>
          </c:spPr>
          <c:marker>
            <c:spPr>
              <a:solidFill>
                <a:schemeClr val="tx2"/>
              </a:solidFill>
              <a:ln>
                <a:solidFill>
                  <a:schemeClr val="tx2"/>
                </a:solidFill>
              </a:ln>
            </c:spPr>
          </c:marker>
          <c:cat>
            <c:strRef>
              <c:f>Sheet1!$A$2:$A$4</c:f>
              <c:strCache>
                <c:ptCount val="3"/>
                <c:pt idx="0">
                  <c:v>"say" comp</c:v>
                </c:pt>
                <c:pt idx="1">
                  <c:v>"deny" comp</c:v>
                </c:pt>
                <c:pt idx="2">
                  <c:v>"ask" comp</c:v>
                </c:pt>
              </c:strCache>
            </c:strRef>
          </c:cat>
          <c:val>
            <c:numRef>
              <c:f>Sheet1!$B$2:$B$4</c:f>
              <c:numCache>
                <c:formatCode>General</c:formatCode>
                <c:ptCount val="3"/>
                <c:pt idx="0">
                  <c:v>0.1997</c:v>
                </c:pt>
                <c:pt idx="1">
                  <c:v>1.082</c:v>
                </c:pt>
                <c:pt idx="2">
                  <c:v>1.082</c:v>
                </c:pt>
              </c:numCache>
            </c:numRef>
          </c:val>
          <c:smooth val="0"/>
        </c:ser>
        <c:ser>
          <c:idx val="1"/>
          <c:order val="1"/>
          <c:tx>
            <c:strRef>
              <c:f>Sheet1!$C$1</c:f>
              <c:strCache>
                <c:ptCount val="1"/>
                <c:pt idx="0">
                  <c:v>Negative</c:v>
                </c:pt>
              </c:strCache>
            </c:strRef>
          </c:tx>
          <c:spPr>
            <a:ln>
              <a:solidFill>
                <a:schemeClr val="accent6"/>
              </a:solidFill>
            </a:ln>
          </c:spPr>
          <c:marker>
            <c:spPr>
              <a:solidFill>
                <a:schemeClr val="accent6"/>
              </a:solidFill>
              <a:ln>
                <a:solidFill>
                  <a:schemeClr val="accent6"/>
                </a:solidFill>
              </a:ln>
            </c:spPr>
          </c:marker>
          <c:cat>
            <c:strRef>
              <c:f>Sheet1!$A$2:$A$4</c:f>
              <c:strCache>
                <c:ptCount val="3"/>
                <c:pt idx="0">
                  <c:v>"say" comp</c:v>
                </c:pt>
                <c:pt idx="1">
                  <c:v>"deny" comp</c:v>
                </c:pt>
                <c:pt idx="2">
                  <c:v>"ask" comp</c:v>
                </c:pt>
              </c:strCache>
            </c:strRef>
          </c:cat>
          <c:val>
            <c:numRef>
              <c:f>Sheet1!$C$2:$C$4</c:f>
              <c:numCache>
                <c:formatCode>General</c:formatCode>
                <c:ptCount val="3"/>
                <c:pt idx="0">
                  <c:v>0.2919</c:v>
                </c:pt>
                <c:pt idx="1">
                  <c:v>0.92</c:v>
                </c:pt>
                <c:pt idx="2">
                  <c:v>1.1688</c:v>
                </c:pt>
              </c:numCache>
            </c:numRef>
          </c:val>
          <c:smooth val="0"/>
        </c:ser>
        <c:dLbls>
          <c:showLegendKey val="0"/>
          <c:showVal val="0"/>
          <c:showCatName val="0"/>
          <c:showSerName val="0"/>
          <c:showPercent val="0"/>
          <c:showBubbleSize val="0"/>
        </c:dLbls>
        <c:marker val="1"/>
        <c:smooth val="0"/>
        <c:axId val="486403720"/>
        <c:axId val="486408680"/>
      </c:lineChart>
      <c:catAx>
        <c:axId val="486403720"/>
        <c:scaling>
          <c:orientation val="minMax"/>
        </c:scaling>
        <c:delete val="0"/>
        <c:axPos val="b"/>
        <c:numFmt formatCode="General" sourceLinked="1"/>
        <c:majorTickMark val="out"/>
        <c:minorTickMark val="none"/>
        <c:tickLblPos val="nextTo"/>
        <c:spPr>
          <a:ln w="3173">
            <a:solidFill>
              <a:srgbClr val="808080"/>
            </a:solidFill>
            <a:prstDash val="solid"/>
          </a:ln>
        </c:spPr>
        <c:crossAx val="486408680"/>
        <c:crosses val="autoZero"/>
        <c:auto val="1"/>
        <c:lblAlgn val="ctr"/>
        <c:lblOffset val="100"/>
        <c:noMultiLvlLbl val="0"/>
      </c:catAx>
      <c:valAx>
        <c:axId val="486408680"/>
        <c:scaling>
          <c:orientation val="minMax"/>
          <c:max val="2.5"/>
          <c:min val="-0.5"/>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crossAx val="486403720"/>
        <c:crosses val="autoZero"/>
        <c:crossBetween val="between"/>
      </c:valAx>
      <c:spPr>
        <a:solidFill>
          <a:srgbClr val="FFFFFF"/>
        </a:solidFill>
        <a:ln w="25415">
          <a:noFill/>
        </a:ln>
      </c:spPr>
    </c:plotArea>
    <c:legend>
      <c:legendPos val="r"/>
      <c:layout/>
      <c:overlay val="0"/>
      <c:spPr>
        <a:noFill/>
        <a:ln w="25415">
          <a:noFill/>
        </a:ln>
      </c:spPr>
    </c:legend>
    <c:plotVisOnly val="1"/>
    <c:dispBlanksAs val="gap"/>
    <c:showDLblsOverMax val="0"/>
  </c:chart>
  <c:spPr>
    <a:solidFill>
      <a:srgbClr val="FFFFFF"/>
    </a:solidFill>
    <a:ln w="3173">
      <a:solidFill>
        <a:srgbClr val="808080"/>
      </a:solidFill>
      <a:prstDash val="solid"/>
    </a:ln>
  </c:spPr>
  <c:txPr>
    <a:bodyPr/>
    <a:lstStyle/>
    <a:p>
      <a:pPr>
        <a:defRPr sz="1799"/>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08" b="1" i="0" u="none" strike="noStrike" baseline="0">
                <a:solidFill>
                  <a:schemeClr val="tx2"/>
                </a:solidFill>
                <a:latin typeface="Times New Roman"/>
                <a:ea typeface="Times New Roman"/>
                <a:cs typeface="Times New Roman"/>
              </a:defRPr>
            </a:pPr>
            <a:r>
              <a:rPr lang="en-US" b="0">
                <a:solidFill>
                  <a:schemeClr val="tx2"/>
                </a:solidFill>
                <a:latin typeface="Candara"/>
                <a:cs typeface="Candara"/>
              </a:rPr>
              <a:t>Children's judgments and production: verb/negation order in indirect questions</a:t>
            </a:r>
          </a:p>
        </c:rich>
      </c:tx>
      <c:layout>
        <c:manualLayout>
          <c:xMode val="edge"/>
          <c:yMode val="edge"/>
          <c:x val="0.129629553517349"/>
          <c:y val="0.0199668705795337"/>
        </c:manualLayout>
      </c:layout>
      <c:overlay val="0"/>
      <c:spPr>
        <a:noFill/>
        <a:ln w="20965">
          <a:noFill/>
        </a:ln>
      </c:spPr>
    </c:title>
    <c:autoTitleDeleted val="0"/>
    <c:plotArea>
      <c:layout>
        <c:manualLayout>
          <c:layoutTarget val="inner"/>
          <c:xMode val="edge"/>
          <c:yMode val="edge"/>
          <c:x val="0.1270207852194"/>
          <c:y val="0.323529411764706"/>
          <c:w val="0.657043879907621"/>
          <c:h val="0.538062283737024"/>
        </c:manualLayout>
      </c:layout>
      <c:barChart>
        <c:barDir val="col"/>
        <c:grouping val="clustered"/>
        <c:varyColors val="0"/>
        <c:ser>
          <c:idx val="1"/>
          <c:order val="0"/>
          <c:tx>
            <c:strRef>
              <c:f>'V-Neg graph'!$B$5</c:f>
              <c:strCache>
                <c:ptCount val="1"/>
                <c:pt idx="0">
                  <c:v>V-Neg order OK</c:v>
                </c:pt>
              </c:strCache>
            </c:strRef>
          </c:tx>
          <c:spPr>
            <a:pattFill prst="dkUpDiag">
              <a:fgClr>
                <a:srgbClr val="339966"/>
              </a:fgClr>
              <a:bgClr>
                <a:srgbClr val="FFFFFF"/>
              </a:bgClr>
            </a:pattFill>
            <a:ln w="10482">
              <a:solidFill>
                <a:srgbClr val="000000"/>
              </a:solidFill>
              <a:prstDash val="solid"/>
            </a:ln>
          </c:spPr>
          <c:invertIfNegative val="0"/>
          <c:cat>
            <c:strRef>
              <c:f>'V-Neg graph'!$C$4:$E$4</c:f>
              <c:strCache>
                <c:ptCount val="3"/>
                <c:pt idx="0">
                  <c:v>Group 1</c:v>
                </c:pt>
                <c:pt idx="1">
                  <c:v>Group 2</c:v>
                </c:pt>
                <c:pt idx="2">
                  <c:v>Group 3</c:v>
                </c:pt>
              </c:strCache>
            </c:strRef>
          </c:cat>
          <c:val>
            <c:numRef>
              <c:f>'V-Neg graph'!$C$5:$E$5</c:f>
              <c:numCache>
                <c:formatCode>0%</c:formatCode>
                <c:ptCount val="3"/>
                <c:pt idx="0">
                  <c:v>0.625</c:v>
                </c:pt>
                <c:pt idx="1">
                  <c:v>0.537037037037037</c:v>
                </c:pt>
                <c:pt idx="2">
                  <c:v>0.264285714285714</c:v>
                </c:pt>
              </c:numCache>
            </c:numRef>
          </c:val>
        </c:ser>
        <c:ser>
          <c:idx val="0"/>
          <c:order val="1"/>
          <c:tx>
            <c:strRef>
              <c:f>'V-Neg graph'!$B$6</c:f>
              <c:strCache>
                <c:ptCount val="1"/>
                <c:pt idx="0">
                  <c:v>Neg-V order OK</c:v>
                </c:pt>
              </c:strCache>
            </c:strRef>
          </c:tx>
          <c:spPr>
            <a:solidFill>
              <a:schemeClr val="accent6">
                <a:lumMod val="60000"/>
                <a:lumOff val="40000"/>
              </a:schemeClr>
            </a:solidFill>
            <a:ln w="10482">
              <a:solidFill>
                <a:srgbClr val="000000"/>
              </a:solidFill>
              <a:prstDash val="solid"/>
            </a:ln>
          </c:spPr>
          <c:invertIfNegative val="0"/>
          <c:cat>
            <c:strRef>
              <c:f>'V-Neg graph'!$C$4:$E$4</c:f>
              <c:strCache>
                <c:ptCount val="3"/>
                <c:pt idx="0">
                  <c:v>Group 1</c:v>
                </c:pt>
                <c:pt idx="1">
                  <c:v>Group 2</c:v>
                </c:pt>
                <c:pt idx="2">
                  <c:v>Group 3</c:v>
                </c:pt>
              </c:strCache>
            </c:strRef>
          </c:cat>
          <c:val>
            <c:numRef>
              <c:f>'V-Neg graph'!$C$6:$E$6</c:f>
              <c:numCache>
                <c:formatCode>0%</c:formatCode>
                <c:ptCount val="3"/>
                <c:pt idx="0">
                  <c:v>0.766666666666667</c:v>
                </c:pt>
                <c:pt idx="1">
                  <c:v>0.851851851851852</c:v>
                </c:pt>
                <c:pt idx="2">
                  <c:v>0.95952380952381</c:v>
                </c:pt>
              </c:numCache>
            </c:numRef>
          </c:val>
        </c:ser>
        <c:dLbls>
          <c:showLegendKey val="0"/>
          <c:showVal val="0"/>
          <c:showCatName val="0"/>
          <c:showSerName val="0"/>
          <c:showPercent val="0"/>
          <c:showBubbleSize val="0"/>
        </c:dLbls>
        <c:gapWidth val="150"/>
        <c:axId val="382398952"/>
        <c:axId val="382406744"/>
      </c:barChart>
      <c:lineChart>
        <c:grouping val="standard"/>
        <c:varyColors val="0"/>
        <c:ser>
          <c:idx val="2"/>
          <c:order val="2"/>
          <c:tx>
            <c:strRef>
              <c:f>'V-Neg graph'!$B$7</c:f>
              <c:strCache>
                <c:ptCount val="1"/>
                <c:pt idx="0">
                  <c:v>V-Neg productions</c:v>
                </c:pt>
              </c:strCache>
            </c:strRef>
          </c:tx>
          <c:spPr>
            <a:ln w="20965">
              <a:solidFill>
                <a:srgbClr val="000000"/>
              </a:solidFill>
              <a:prstDash val="solid"/>
            </a:ln>
          </c:spPr>
          <c:marker>
            <c:symbol val="circle"/>
            <c:size val="3"/>
            <c:spPr>
              <a:solidFill>
                <a:srgbClr val="000000"/>
              </a:solidFill>
              <a:ln>
                <a:solidFill>
                  <a:srgbClr val="000000"/>
                </a:solidFill>
                <a:prstDash val="solid"/>
              </a:ln>
            </c:spPr>
          </c:marker>
          <c:cat>
            <c:strRef>
              <c:f>'V-Neg graph'!$C$4:$E$4</c:f>
              <c:strCache>
                <c:ptCount val="3"/>
                <c:pt idx="0">
                  <c:v>Group 1</c:v>
                </c:pt>
                <c:pt idx="1">
                  <c:v>Group 2</c:v>
                </c:pt>
                <c:pt idx="2">
                  <c:v>Group 3</c:v>
                </c:pt>
              </c:strCache>
            </c:strRef>
          </c:cat>
          <c:val>
            <c:numRef>
              <c:f>'V-Neg graph'!$C$7:$E$7</c:f>
              <c:numCache>
                <c:formatCode>0%</c:formatCode>
                <c:ptCount val="3"/>
                <c:pt idx="0">
                  <c:v>0.517687074829932</c:v>
                </c:pt>
                <c:pt idx="1">
                  <c:v>0.49375</c:v>
                </c:pt>
                <c:pt idx="2">
                  <c:v>0.0102040816326531</c:v>
                </c:pt>
              </c:numCache>
            </c:numRef>
          </c:val>
          <c:smooth val="0"/>
        </c:ser>
        <c:dLbls>
          <c:showLegendKey val="0"/>
          <c:showVal val="0"/>
          <c:showCatName val="0"/>
          <c:showSerName val="0"/>
          <c:showPercent val="0"/>
          <c:showBubbleSize val="0"/>
        </c:dLbls>
        <c:marker val="1"/>
        <c:smooth val="0"/>
        <c:axId val="382413384"/>
        <c:axId val="382416264"/>
      </c:lineChart>
      <c:catAx>
        <c:axId val="382398952"/>
        <c:scaling>
          <c:orientation val="minMax"/>
        </c:scaling>
        <c:delete val="0"/>
        <c:axPos val="b"/>
        <c:title>
          <c:tx>
            <c:rich>
              <a:bodyPr/>
              <a:lstStyle/>
              <a:p>
                <a:pPr>
                  <a:defRPr sz="1479" b="1" i="0" u="none" strike="noStrike" baseline="0">
                    <a:solidFill>
                      <a:srgbClr val="000000"/>
                    </a:solidFill>
                    <a:latin typeface="Candara"/>
                    <a:ea typeface="Candara"/>
                    <a:cs typeface="Candara"/>
                  </a:defRPr>
                </a:pPr>
                <a:r>
                  <a:rPr lang="en-US"/>
                  <a:t>Age groups</a:t>
                </a:r>
              </a:p>
            </c:rich>
          </c:tx>
          <c:layout>
            <c:manualLayout>
              <c:xMode val="edge"/>
              <c:yMode val="edge"/>
              <c:x val="0.400462922903868"/>
              <c:y val="0.938435983173336"/>
            </c:manualLayout>
          </c:layout>
          <c:overlay val="0"/>
          <c:spPr>
            <a:noFill/>
            <a:ln w="20965">
              <a:noFill/>
            </a:ln>
          </c:spPr>
        </c:title>
        <c:numFmt formatCode="General" sourceLinked="1"/>
        <c:majorTickMark val="none"/>
        <c:minorTickMark val="none"/>
        <c:tickLblPos val="nextTo"/>
        <c:spPr>
          <a:ln w="10482">
            <a:solidFill>
              <a:srgbClr val="000000"/>
            </a:solidFill>
            <a:prstDash val="solid"/>
          </a:ln>
        </c:spPr>
        <c:txPr>
          <a:bodyPr rot="0" vert="horz"/>
          <a:lstStyle/>
          <a:p>
            <a:pPr>
              <a:defRPr sz="1484" b="0" i="0" u="none" strike="noStrike" baseline="0">
                <a:solidFill>
                  <a:srgbClr val="000000"/>
                </a:solidFill>
                <a:latin typeface="Candara"/>
                <a:ea typeface="Times New Roman"/>
                <a:cs typeface="Times New Roman"/>
              </a:defRPr>
            </a:pPr>
            <a:endParaRPr lang="en-US"/>
          </a:p>
        </c:txPr>
        <c:crossAx val="382406744"/>
        <c:crosses val="autoZero"/>
        <c:auto val="0"/>
        <c:lblAlgn val="ctr"/>
        <c:lblOffset val="100"/>
        <c:tickLblSkip val="1"/>
        <c:tickMarkSkip val="1"/>
        <c:noMultiLvlLbl val="0"/>
      </c:catAx>
      <c:valAx>
        <c:axId val="382406744"/>
        <c:scaling>
          <c:orientation val="minMax"/>
          <c:max val="1.0"/>
        </c:scaling>
        <c:delete val="0"/>
        <c:axPos val="l"/>
        <c:majorGridlines>
          <c:spPr>
            <a:ln w="10482">
              <a:solidFill>
                <a:srgbClr val="000000"/>
              </a:solidFill>
              <a:prstDash val="sysDash"/>
            </a:ln>
          </c:spPr>
        </c:majorGridlines>
        <c:title>
          <c:tx>
            <c:rich>
              <a:bodyPr/>
              <a:lstStyle/>
              <a:p>
                <a:pPr>
                  <a:defRPr sz="1479" b="1" i="0" u="none" strike="noStrike" baseline="0">
                    <a:solidFill>
                      <a:srgbClr val="000000"/>
                    </a:solidFill>
                    <a:latin typeface="Candara"/>
                    <a:ea typeface="Candara"/>
                    <a:cs typeface="Candara"/>
                  </a:defRPr>
                </a:pPr>
                <a:r>
                  <a:rPr lang="en-US"/>
                  <a:t>% acceptance/production</a:t>
                </a:r>
              </a:p>
            </c:rich>
          </c:tx>
          <c:layout>
            <c:manualLayout>
              <c:xMode val="edge"/>
              <c:yMode val="edge"/>
              <c:x val="0.0509259539672925"/>
              <c:y val="0.364392652973173"/>
            </c:manualLayout>
          </c:layout>
          <c:overlay val="0"/>
          <c:spPr>
            <a:noFill/>
            <a:ln w="20965">
              <a:noFill/>
            </a:ln>
          </c:spPr>
        </c:title>
        <c:numFmt formatCode="0%" sourceLinked="1"/>
        <c:majorTickMark val="out"/>
        <c:minorTickMark val="none"/>
        <c:tickLblPos val="nextTo"/>
        <c:spPr>
          <a:ln w="10482">
            <a:solidFill>
              <a:srgbClr val="000000"/>
            </a:solidFill>
            <a:prstDash val="solid"/>
          </a:ln>
        </c:spPr>
        <c:txPr>
          <a:bodyPr rot="0" vert="horz"/>
          <a:lstStyle/>
          <a:p>
            <a:pPr>
              <a:defRPr sz="825" b="1" i="0" u="none" strike="noStrike" baseline="0">
                <a:solidFill>
                  <a:srgbClr val="000000"/>
                </a:solidFill>
                <a:latin typeface="Rockwell"/>
                <a:ea typeface="Rockwell"/>
                <a:cs typeface="Rockwell"/>
              </a:defRPr>
            </a:pPr>
            <a:endParaRPr lang="en-US"/>
          </a:p>
        </c:txPr>
        <c:crossAx val="382398952"/>
        <c:crosses val="autoZero"/>
        <c:crossBetween val="between"/>
      </c:valAx>
      <c:catAx>
        <c:axId val="382413384"/>
        <c:scaling>
          <c:orientation val="minMax"/>
        </c:scaling>
        <c:delete val="1"/>
        <c:axPos val="b"/>
        <c:majorTickMark val="out"/>
        <c:minorTickMark val="none"/>
        <c:tickLblPos val="nextTo"/>
        <c:crossAx val="382416264"/>
        <c:crosses val="autoZero"/>
        <c:auto val="0"/>
        <c:lblAlgn val="ctr"/>
        <c:lblOffset val="100"/>
        <c:noMultiLvlLbl val="0"/>
      </c:catAx>
      <c:valAx>
        <c:axId val="382416264"/>
        <c:scaling>
          <c:orientation val="minMax"/>
        </c:scaling>
        <c:delete val="1"/>
        <c:axPos val="l"/>
        <c:numFmt formatCode="0%" sourceLinked="1"/>
        <c:majorTickMark val="out"/>
        <c:minorTickMark val="none"/>
        <c:tickLblPos val="nextTo"/>
        <c:crossAx val="382413384"/>
        <c:crosses val="autoZero"/>
        <c:crossBetween val="between"/>
      </c:valAx>
      <c:spPr>
        <a:noFill/>
        <a:ln w="25391">
          <a:noFill/>
        </a:ln>
      </c:spPr>
    </c:plotArea>
    <c:legend>
      <c:legendPos val="r"/>
      <c:layout>
        <c:manualLayout>
          <c:xMode val="edge"/>
          <c:yMode val="edge"/>
          <c:x val="0.793981569611491"/>
          <c:y val="0.484192951908409"/>
          <c:w val="0.203703599550056"/>
          <c:h val="0.116472718307471"/>
        </c:manualLayout>
      </c:layout>
      <c:overlay val="0"/>
      <c:spPr>
        <a:solidFill>
          <a:srgbClr val="FFFFFF"/>
        </a:solidFill>
        <a:ln w="20965">
          <a:noFill/>
        </a:ln>
      </c:spPr>
      <c:txPr>
        <a:bodyPr/>
        <a:lstStyle/>
        <a:p>
          <a:pPr>
            <a:defRPr sz="1365" b="0" i="0" u="none" strike="noStrike" baseline="0">
              <a:solidFill>
                <a:srgbClr val="000000"/>
              </a:solidFill>
              <a:latin typeface="Candara"/>
              <a:ea typeface="Times New Roman"/>
              <a:cs typeface="Times New Roman"/>
            </a:defRPr>
          </a:pPr>
          <a:endParaRPr lang="en-US"/>
        </a:p>
      </c:txPr>
    </c:legend>
    <c:plotVisOnly val="1"/>
    <c:dispBlanksAs val="gap"/>
    <c:showDLblsOverMax val="0"/>
  </c:chart>
  <c:spPr>
    <a:solidFill>
      <a:srgbClr val="FFFFFF"/>
    </a:solidFill>
    <a:ln w="2618">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BBAFB46-8F1A-274C-8866-E26448A99519}" type="datetime1">
              <a:rPr lang="en-US"/>
              <a:pPr>
                <a:defRPr/>
              </a:pPr>
              <a:t>01/06/2012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1C390B6-6F9D-0A49-BAE7-B815154D4123}" type="slidenum">
              <a:rPr lang="en-US"/>
              <a:pPr>
                <a:defRPr/>
              </a:pPr>
              <a:t>‹#›</a:t>
            </a:fld>
            <a:endParaRPr lang="en-US"/>
          </a:p>
        </p:txBody>
      </p:sp>
    </p:spTree>
    <p:extLst>
      <p:ext uri="{BB962C8B-B14F-4D97-AF65-F5344CB8AC3E}">
        <p14:creationId xmlns:p14="http://schemas.microsoft.com/office/powerpoint/2010/main" val="5196847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5EA9EC-F3AF-D04F-AE45-27BA29BCDAA4}" type="slidenum">
              <a:rPr lang="en-US" sz="1200"/>
              <a:pPr eaLnBrk="1" hangingPunct="1"/>
              <a:t>5</a:t>
            </a:fld>
            <a:endParaRPr lang="en-US" sz="1200"/>
          </a:p>
        </p:txBody>
      </p:sp>
      <p:sp>
        <p:nvSpPr>
          <p:cNvPr id="2048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Distinctions between plural and singular in the present tense remained in writing up to the 17</a:t>
            </a:r>
            <a:r>
              <a:rPr lang="en-US" baseline="30000">
                <a:latin typeface="Calibri" charset="0"/>
                <a:ea typeface="ＭＳ Ｐゴシック" charset="0"/>
                <a:cs typeface="ＭＳ Ｐゴシック" charset="0"/>
              </a:rPr>
              <a:t>th</a:t>
            </a:r>
            <a:r>
              <a:rPr lang="en-US">
                <a:latin typeface="Calibri" charset="0"/>
                <a:ea typeface="ＭＳ Ｐゴシック" charset="0"/>
                <a:cs typeface="ＭＳ Ｐゴシック" charset="0"/>
              </a:rPr>
              <a:t> century, but may well have been lost much earlier in spoken Danish (Sundquist 2002, p. 313)</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DAC5F5-3EC1-B74B-9542-E94C9B6D0132}" type="slidenum">
              <a:rPr lang="en-US" sz="1200"/>
              <a:pPr eaLnBrk="1" hangingPunct="1"/>
              <a:t>36</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8D71F0-D369-504D-9D21-313F4B3187C6}" type="slidenum">
              <a:rPr lang="en-US" sz="1200"/>
              <a:pPr eaLnBrk="1" hangingPunct="1"/>
              <a:t>48</a:t>
            </a:fld>
            <a:endParaRPr lang="en-US" sz="1200"/>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5E755-4476-2046-839C-045DFF952B44}" type="slidenum">
              <a:rPr lang="en-US" sz="1200"/>
              <a:pPr eaLnBrk="1" hangingPunct="1"/>
              <a:t>49</a:t>
            </a:fld>
            <a:endParaRPr lang="en-US" sz="1200"/>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5EA9EC-F3AF-D04F-AE45-27BA29BCDAA4}" type="slidenum">
              <a:rPr lang="en-US" sz="1200"/>
              <a:pPr eaLnBrk="1" hangingPunct="1"/>
              <a:t>6</a:t>
            </a:fld>
            <a:endParaRPr lang="en-US" sz="1200"/>
          </a:p>
        </p:txBody>
      </p:sp>
      <p:sp>
        <p:nvSpPr>
          <p:cNvPr id="2048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5EA9EC-F3AF-D04F-AE45-27BA29BCDAA4}" type="slidenum">
              <a:rPr lang="en-US" sz="1200"/>
              <a:pPr eaLnBrk="1" hangingPunct="1"/>
              <a:t>7</a:t>
            </a:fld>
            <a:endParaRPr lang="en-US" sz="1200"/>
          </a:p>
        </p:txBody>
      </p:sp>
      <p:sp>
        <p:nvSpPr>
          <p:cNvPr id="2048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2F413B-CB3C-A443-9F19-4A5BD8107CFB}" type="slidenum">
              <a:rPr lang="en-US" sz="1200"/>
              <a:pPr eaLnBrk="1" hangingPunct="1"/>
              <a:t>8</a:t>
            </a:fld>
            <a:endParaRPr lang="en-US" sz="1200"/>
          </a:p>
        </p:txBody>
      </p:sp>
      <p:sp>
        <p:nvSpPr>
          <p:cNvPr id="1843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47EBCE-4A74-1F46-AF8E-C0359F2A87CA}" type="slidenum">
              <a:rPr lang="en-US" sz="1200"/>
              <a:pPr eaLnBrk="1" hangingPunct="1"/>
              <a:t>9</a:t>
            </a:fld>
            <a:endParaRPr lang="en-US" sz="1200"/>
          </a:p>
        </p:txBody>
      </p:sp>
      <p:sp>
        <p:nvSpPr>
          <p:cNvPr id="225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98617E-B340-9840-8D45-8F0942F80AFC}" type="slidenum">
              <a:rPr lang="en-US" sz="1200"/>
              <a:pPr eaLnBrk="1" hangingPunct="1"/>
              <a:t>10</a:t>
            </a:fld>
            <a:endParaRPr lang="en-US" sz="1200"/>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5EA9EC-F3AF-D04F-AE45-27BA29BCDAA4}" type="slidenum">
              <a:rPr lang="en-US" sz="1200"/>
              <a:pPr eaLnBrk="1" hangingPunct="1"/>
              <a:t>19</a:t>
            </a:fld>
            <a:endParaRPr lang="en-US" sz="1200"/>
          </a:p>
        </p:txBody>
      </p:sp>
      <p:sp>
        <p:nvSpPr>
          <p:cNvPr id="2048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2F413B-CB3C-A443-9F19-4A5BD8107CFB}" type="slidenum">
              <a:rPr lang="en-US" sz="1200"/>
              <a:pPr eaLnBrk="1" hangingPunct="1"/>
              <a:t>20</a:t>
            </a:fld>
            <a:endParaRPr lang="en-US" sz="1200"/>
          </a:p>
        </p:txBody>
      </p:sp>
      <p:sp>
        <p:nvSpPr>
          <p:cNvPr id="1843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GB">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A81FF5-C70E-B34A-9722-23F5E3C37363}" type="slidenum">
              <a:rPr lang="en-US" sz="1200"/>
              <a:pPr eaLnBrk="1" hangingPunct="1"/>
              <a:t>22</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8F5453-6646-C042-BD8B-E7D3331126E2}" type="datetime1">
              <a:rPr lang="en-US"/>
              <a:pPr>
                <a:defRPr/>
              </a:pPr>
              <a:t>01/06/2012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9DB760-D4E1-104E-B649-A936A6D739A8}" type="slidenum">
              <a:rPr lang="en-US"/>
              <a:pPr>
                <a:defRPr/>
              </a:pPr>
              <a:t>‹#›</a:t>
            </a:fld>
            <a:endParaRPr lang="en-US"/>
          </a:p>
        </p:txBody>
      </p:sp>
    </p:spTree>
    <p:extLst>
      <p:ext uri="{BB962C8B-B14F-4D97-AF65-F5344CB8AC3E}">
        <p14:creationId xmlns:p14="http://schemas.microsoft.com/office/powerpoint/2010/main" val="59673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F6D4E6A-8C4A-1640-8185-A33A625B4837}" type="datetime1">
              <a:rPr lang="en-US"/>
              <a:pPr>
                <a:defRPr/>
              </a:pPr>
              <a:t>01/06/2012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FFFB63-624E-6941-9667-6A73C9592324}" type="slidenum">
              <a:rPr lang="en-US"/>
              <a:pPr>
                <a:defRPr/>
              </a:pPr>
              <a:t>‹#›</a:t>
            </a:fld>
            <a:endParaRPr lang="en-US"/>
          </a:p>
        </p:txBody>
      </p:sp>
    </p:spTree>
    <p:extLst>
      <p:ext uri="{BB962C8B-B14F-4D97-AF65-F5344CB8AC3E}">
        <p14:creationId xmlns:p14="http://schemas.microsoft.com/office/powerpoint/2010/main" val="22359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5059CC2-CCF5-2A4D-BF38-2195CB73532E}" type="datetime1">
              <a:rPr lang="en-US"/>
              <a:pPr>
                <a:defRPr/>
              </a:pPr>
              <a:t>01/06/2012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FA0FC3-612C-5247-8DEA-1A8B3B795BAD}" type="slidenum">
              <a:rPr lang="en-US"/>
              <a:pPr>
                <a:defRPr/>
              </a:pPr>
              <a:t>‹#›</a:t>
            </a:fld>
            <a:endParaRPr lang="en-US"/>
          </a:p>
        </p:txBody>
      </p:sp>
    </p:spTree>
    <p:extLst>
      <p:ext uri="{BB962C8B-B14F-4D97-AF65-F5344CB8AC3E}">
        <p14:creationId xmlns:p14="http://schemas.microsoft.com/office/powerpoint/2010/main" val="141840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CC870DA-C359-6241-BD94-7AB558E55CCC}" type="datetime1">
              <a:rPr lang="en-US"/>
              <a:pPr>
                <a:defRPr/>
              </a:pPr>
              <a:t>01/06/2012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29B17-3650-B54A-8C1F-F78FF648D1B0}" type="slidenum">
              <a:rPr lang="en-US"/>
              <a:pPr>
                <a:defRPr/>
              </a:pPr>
              <a:t>‹#›</a:t>
            </a:fld>
            <a:endParaRPr lang="en-US"/>
          </a:p>
        </p:txBody>
      </p:sp>
    </p:spTree>
    <p:extLst>
      <p:ext uri="{BB962C8B-B14F-4D97-AF65-F5344CB8AC3E}">
        <p14:creationId xmlns:p14="http://schemas.microsoft.com/office/powerpoint/2010/main" val="273506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44E57797-D5D7-654F-B30A-06E13050DC55}" type="datetime1">
              <a:rPr lang="en-US"/>
              <a:pPr>
                <a:defRPr/>
              </a:pPr>
              <a:t>01/06/2012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4D8AC1-71AD-9344-800B-A3F8D43E91B3}" type="slidenum">
              <a:rPr lang="en-US"/>
              <a:pPr>
                <a:defRPr/>
              </a:pPr>
              <a:t>‹#›</a:t>
            </a:fld>
            <a:endParaRPr lang="en-US"/>
          </a:p>
        </p:txBody>
      </p:sp>
    </p:spTree>
    <p:extLst>
      <p:ext uri="{BB962C8B-B14F-4D97-AF65-F5344CB8AC3E}">
        <p14:creationId xmlns:p14="http://schemas.microsoft.com/office/powerpoint/2010/main" val="373178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6992B35-206E-D843-BCB6-3D0BD2F0CC99}" type="datetime1">
              <a:rPr lang="en-US"/>
              <a:pPr>
                <a:defRPr/>
              </a:pPr>
              <a:t>01/06/2012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0B6C33-5EEC-0344-AE0A-610599CD79BA}" type="slidenum">
              <a:rPr lang="en-US"/>
              <a:pPr>
                <a:defRPr/>
              </a:pPr>
              <a:t>‹#›</a:t>
            </a:fld>
            <a:endParaRPr lang="en-US"/>
          </a:p>
        </p:txBody>
      </p:sp>
    </p:spTree>
    <p:extLst>
      <p:ext uri="{BB962C8B-B14F-4D97-AF65-F5344CB8AC3E}">
        <p14:creationId xmlns:p14="http://schemas.microsoft.com/office/powerpoint/2010/main" val="36835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F49EC5A6-F6AF-7647-A468-C93D8BF059C8}" type="datetime1">
              <a:rPr lang="en-US"/>
              <a:pPr>
                <a:defRPr/>
              </a:pPr>
              <a:t>01/06/2012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84338A-A74B-7949-A23C-FD7597AA96A9}" type="slidenum">
              <a:rPr lang="en-US"/>
              <a:pPr>
                <a:defRPr/>
              </a:pPr>
              <a:t>‹#›</a:t>
            </a:fld>
            <a:endParaRPr lang="en-US"/>
          </a:p>
        </p:txBody>
      </p:sp>
    </p:spTree>
    <p:extLst>
      <p:ext uri="{BB962C8B-B14F-4D97-AF65-F5344CB8AC3E}">
        <p14:creationId xmlns:p14="http://schemas.microsoft.com/office/powerpoint/2010/main" val="313039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6930E7-B309-3248-8BCF-FC0A612248C2}" type="datetime1">
              <a:rPr lang="en-US"/>
              <a:pPr>
                <a:defRPr/>
              </a:pPr>
              <a:t>01/06/2012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78E947-5A1F-5A49-B882-7BE9C35F59B9}" type="slidenum">
              <a:rPr lang="en-US"/>
              <a:pPr>
                <a:defRPr/>
              </a:pPr>
              <a:t>‹#›</a:t>
            </a:fld>
            <a:endParaRPr lang="en-US"/>
          </a:p>
        </p:txBody>
      </p:sp>
    </p:spTree>
    <p:extLst>
      <p:ext uri="{BB962C8B-B14F-4D97-AF65-F5344CB8AC3E}">
        <p14:creationId xmlns:p14="http://schemas.microsoft.com/office/powerpoint/2010/main" val="228227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227D57-F184-9F4C-B5D1-75E7AEABA3A8}" type="datetime1">
              <a:rPr lang="en-US"/>
              <a:pPr>
                <a:defRPr/>
              </a:pPr>
              <a:t>01/06/2012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870073-BC17-C34B-896A-CA359F07FC2E}" type="slidenum">
              <a:rPr lang="en-US"/>
              <a:pPr>
                <a:defRPr/>
              </a:pPr>
              <a:t>‹#›</a:t>
            </a:fld>
            <a:endParaRPr lang="en-US"/>
          </a:p>
        </p:txBody>
      </p:sp>
    </p:spTree>
    <p:extLst>
      <p:ext uri="{BB962C8B-B14F-4D97-AF65-F5344CB8AC3E}">
        <p14:creationId xmlns:p14="http://schemas.microsoft.com/office/powerpoint/2010/main" val="286629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2C56-9D3D-554E-9B23-95E6EF8D10BD}" type="datetime1">
              <a:rPr lang="en-US"/>
              <a:pPr>
                <a:defRPr/>
              </a:pPr>
              <a:t>01/06/2012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86E57E-35B3-6742-8B8A-D2C118D645C0}" type="slidenum">
              <a:rPr lang="en-US"/>
              <a:pPr>
                <a:defRPr/>
              </a:pPr>
              <a:t>‹#›</a:t>
            </a:fld>
            <a:endParaRPr lang="en-US"/>
          </a:p>
        </p:txBody>
      </p:sp>
    </p:spTree>
    <p:extLst>
      <p:ext uri="{BB962C8B-B14F-4D97-AF65-F5344CB8AC3E}">
        <p14:creationId xmlns:p14="http://schemas.microsoft.com/office/powerpoint/2010/main" val="390465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8EB8E413-7E73-C547-B1C0-99CC4C43A3BD}" type="datetime1">
              <a:rPr lang="en-US"/>
              <a:pPr>
                <a:defRPr/>
              </a:pPr>
              <a:t>01/06/2012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83C59C-2941-1D40-B8D0-8720FC5F5FFC}" type="slidenum">
              <a:rPr lang="en-US"/>
              <a:pPr>
                <a:defRPr/>
              </a:pPr>
              <a:t>‹#›</a:t>
            </a:fld>
            <a:endParaRPr lang="en-US"/>
          </a:p>
        </p:txBody>
      </p:sp>
    </p:spTree>
    <p:extLst>
      <p:ext uri="{BB962C8B-B14F-4D97-AF65-F5344CB8AC3E}">
        <p14:creationId xmlns:p14="http://schemas.microsoft.com/office/powerpoint/2010/main" val="2842614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15900"/>
            <a:ext cx="8229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085850"/>
            <a:ext cx="82296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ndara" charset="0"/>
              </a:defRPr>
            </a:lvl1pPr>
          </a:lstStyle>
          <a:p>
            <a:pPr>
              <a:defRPr/>
            </a:pPr>
            <a:fld id="{C8E835EF-4B9D-6E4D-AAF7-D71DB0533D80}" type="datetime1">
              <a:rPr lang="en-US"/>
              <a:pPr>
                <a:defRPr/>
              </a:pPr>
              <a:t>01/06/2012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ndara" charset="0"/>
              </a:defRPr>
            </a:lvl1pPr>
          </a:lstStyle>
          <a:p>
            <a:pPr>
              <a:defRPr/>
            </a:pPr>
            <a:fld id="{947390C3-61C0-7647-AB12-6D5586F859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000" kern="1200">
          <a:solidFill>
            <a:schemeClr val="tx2"/>
          </a:solidFill>
          <a:latin typeface="+mj-lt"/>
          <a:ea typeface="ＭＳ Ｐゴシック" charset="-128"/>
          <a:cs typeface="Arial"/>
        </a:defRPr>
      </a:lvl1pPr>
      <a:lvl2pPr algn="ctr" defTabSz="457200" rtl="0" eaLnBrk="0" fontAlgn="base" hangingPunct="0">
        <a:spcBef>
          <a:spcPct val="0"/>
        </a:spcBef>
        <a:spcAft>
          <a:spcPct val="0"/>
        </a:spcAft>
        <a:defRPr sz="4000">
          <a:solidFill>
            <a:schemeClr val="tx2"/>
          </a:solidFill>
          <a:latin typeface="Candara" charset="0"/>
          <a:ea typeface="ＭＳ Ｐゴシック" charset="-128"/>
        </a:defRPr>
      </a:lvl2pPr>
      <a:lvl3pPr algn="ctr" defTabSz="457200" rtl="0" eaLnBrk="0" fontAlgn="base" hangingPunct="0">
        <a:spcBef>
          <a:spcPct val="0"/>
        </a:spcBef>
        <a:spcAft>
          <a:spcPct val="0"/>
        </a:spcAft>
        <a:defRPr sz="4000">
          <a:solidFill>
            <a:schemeClr val="tx2"/>
          </a:solidFill>
          <a:latin typeface="Candara" charset="0"/>
          <a:ea typeface="ＭＳ Ｐゴシック" charset="-128"/>
        </a:defRPr>
      </a:lvl3pPr>
      <a:lvl4pPr algn="ctr" defTabSz="457200" rtl="0" eaLnBrk="0" fontAlgn="base" hangingPunct="0">
        <a:spcBef>
          <a:spcPct val="0"/>
        </a:spcBef>
        <a:spcAft>
          <a:spcPct val="0"/>
        </a:spcAft>
        <a:defRPr sz="4000">
          <a:solidFill>
            <a:schemeClr val="tx2"/>
          </a:solidFill>
          <a:latin typeface="Candara" charset="0"/>
          <a:ea typeface="ＭＳ Ｐゴシック" charset="-128"/>
        </a:defRPr>
      </a:lvl4pPr>
      <a:lvl5pPr algn="ctr" defTabSz="457200" rtl="0" eaLnBrk="0" fontAlgn="base" hangingPunct="0">
        <a:spcBef>
          <a:spcPct val="0"/>
        </a:spcBef>
        <a:spcAft>
          <a:spcPct val="0"/>
        </a:spcAft>
        <a:defRPr sz="4000">
          <a:solidFill>
            <a:schemeClr val="tx2"/>
          </a:solidFill>
          <a:latin typeface="Candara" charset="0"/>
          <a:ea typeface="ＭＳ Ｐゴシック" charset="-128"/>
        </a:defRPr>
      </a:lvl5pPr>
      <a:lvl6pPr marL="457200" algn="ctr" defTabSz="457200" rtl="0" fontAlgn="base">
        <a:spcBef>
          <a:spcPct val="0"/>
        </a:spcBef>
        <a:spcAft>
          <a:spcPct val="0"/>
        </a:spcAft>
        <a:defRPr sz="4000">
          <a:solidFill>
            <a:schemeClr val="tx2"/>
          </a:solidFill>
          <a:latin typeface="Candara" charset="0"/>
          <a:ea typeface="ＭＳ Ｐゴシック" charset="-128"/>
        </a:defRPr>
      </a:lvl6pPr>
      <a:lvl7pPr marL="914400" algn="ctr" defTabSz="457200" rtl="0" fontAlgn="base">
        <a:spcBef>
          <a:spcPct val="0"/>
        </a:spcBef>
        <a:spcAft>
          <a:spcPct val="0"/>
        </a:spcAft>
        <a:defRPr sz="4000">
          <a:solidFill>
            <a:schemeClr val="tx2"/>
          </a:solidFill>
          <a:latin typeface="Candara" charset="0"/>
          <a:ea typeface="ＭＳ Ｐゴシック" charset="-128"/>
        </a:defRPr>
      </a:lvl7pPr>
      <a:lvl8pPr marL="1371600" algn="ctr" defTabSz="457200" rtl="0" fontAlgn="base">
        <a:spcBef>
          <a:spcPct val="0"/>
        </a:spcBef>
        <a:spcAft>
          <a:spcPct val="0"/>
        </a:spcAft>
        <a:defRPr sz="4000">
          <a:solidFill>
            <a:schemeClr val="tx2"/>
          </a:solidFill>
          <a:latin typeface="Candara" charset="0"/>
          <a:ea typeface="ＭＳ Ｐゴシック" charset="-128"/>
        </a:defRPr>
      </a:lvl8pPr>
      <a:lvl9pPr marL="1828800" algn="ctr" defTabSz="457200" rtl="0" fontAlgn="base">
        <a:spcBef>
          <a:spcPct val="0"/>
        </a:spcBef>
        <a:spcAft>
          <a:spcPct val="0"/>
        </a:spcAft>
        <a:defRPr sz="4000">
          <a:solidFill>
            <a:schemeClr val="tx2"/>
          </a:solidFill>
          <a:latin typeface="Candara" charset="0"/>
          <a:ea typeface="ＭＳ Ｐゴシック" charset="-128"/>
        </a:defRPr>
      </a:lvl9pPr>
    </p:titleStyle>
    <p:bodyStyle>
      <a:lvl1pPr marL="342900" indent="-342900" algn="l" defTabSz="457200" rtl="0" eaLnBrk="0" fontAlgn="base" hangingPunct="0">
        <a:spcBef>
          <a:spcPct val="20000"/>
        </a:spcBef>
        <a:spcAft>
          <a:spcPct val="0"/>
        </a:spcAft>
        <a:buFont typeface="Wingdings"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nguist.is/icelandic_treebank"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444625"/>
            <a:ext cx="9144000" cy="1470025"/>
          </a:xfrm>
        </p:spPr>
        <p:txBody>
          <a:bodyPr/>
          <a:lstStyle/>
          <a:p>
            <a:pPr eaLnBrk="1" hangingPunct="1"/>
            <a:r>
              <a:rPr lang="en-US" dirty="0" smtClean="0">
                <a:latin typeface="Candara" charset="0"/>
                <a:ea typeface="ＭＳ Ｐゴシック" charset="0"/>
              </a:rPr>
              <a:t>Loss of </a:t>
            </a:r>
            <a:r>
              <a:rPr lang="en-US" dirty="0">
                <a:latin typeface="Candara" charset="0"/>
                <a:ea typeface="ＭＳ Ｐゴシック" charset="0"/>
              </a:rPr>
              <a:t>mobility </a:t>
            </a:r>
            <a:br>
              <a:rPr lang="en-US" dirty="0">
                <a:latin typeface="Candara" charset="0"/>
                <a:ea typeface="ＭＳ Ｐゴシック" charset="0"/>
              </a:rPr>
            </a:br>
            <a:r>
              <a:rPr lang="en-US" sz="2400" dirty="0">
                <a:latin typeface="Candara" charset="0"/>
                <a:ea typeface="ＭＳ Ｐゴシック" charset="0"/>
              </a:rPr>
              <a:t>Why </a:t>
            </a:r>
            <a:r>
              <a:rPr lang="en-US" sz="2400" dirty="0" smtClean="0">
                <a:latin typeface="Candara" charset="0"/>
                <a:ea typeface="ＭＳ Ｐゴシック" charset="0"/>
              </a:rPr>
              <a:t>Scandinavian V</a:t>
            </a:r>
            <a:r>
              <a:rPr lang="en-US" sz="2400" dirty="0">
                <a:latin typeface="Candara" charset="0"/>
                <a:ea typeface="ＭＳ Ｐゴシック" charset="0"/>
              </a:rPr>
              <a:t>-to-I keeps getting </a:t>
            </a:r>
            <a:r>
              <a:rPr lang="en-US" sz="2400" dirty="0" smtClean="0">
                <a:latin typeface="Candara" charset="0"/>
                <a:ea typeface="ＭＳ Ｐゴシック" charset="0"/>
              </a:rPr>
              <a:t>mislaid</a:t>
            </a:r>
            <a:endParaRPr lang="en-US" sz="2400" dirty="0">
              <a:latin typeface="Candara" charset="0"/>
              <a:ea typeface="ＭＳ Ｐゴシック" charset="0"/>
            </a:endParaRPr>
          </a:p>
        </p:txBody>
      </p:sp>
      <p:sp>
        <p:nvSpPr>
          <p:cNvPr id="14338" name="Subtitle 2"/>
          <p:cNvSpPr>
            <a:spLocks noGrp="1"/>
          </p:cNvSpPr>
          <p:nvPr>
            <p:ph type="subTitle" idx="1"/>
          </p:nvPr>
        </p:nvSpPr>
        <p:spPr>
          <a:xfrm>
            <a:off x="0" y="4411663"/>
            <a:ext cx="9144000" cy="1601787"/>
          </a:xfrm>
        </p:spPr>
        <p:txBody>
          <a:bodyPr/>
          <a:lstStyle/>
          <a:p>
            <a:pPr eaLnBrk="1" hangingPunct="1"/>
            <a:r>
              <a:rPr lang="en-US" sz="3200">
                <a:solidFill>
                  <a:schemeClr val="tx2"/>
                </a:solidFill>
                <a:latin typeface="Candara" charset="0"/>
                <a:ea typeface="ＭＳ Ｐゴシック" charset="0"/>
                <a:cs typeface="ＭＳ Ｐゴシック" charset="0"/>
              </a:rPr>
              <a:t>CGSW27@Yale</a:t>
            </a:r>
            <a:br>
              <a:rPr lang="en-US" sz="3200">
                <a:solidFill>
                  <a:schemeClr val="tx2"/>
                </a:solidFill>
                <a:latin typeface="Candara" charset="0"/>
                <a:ea typeface="ＭＳ Ｐゴシック" charset="0"/>
                <a:cs typeface="ＭＳ Ｐゴシック" charset="0"/>
              </a:rPr>
            </a:br>
            <a:r>
              <a:rPr lang="en-US" i="1">
                <a:solidFill>
                  <a:schemeClr val="tx2"/>
                </a:solidFill>
                <a:latin typeface="Candara" charset="0"/>
                <a:ea typeface="ＭＳ Ｐゴシック" charset="0"/>
                <a:cs typeface="ＭＳ Ｐゴシック" charset="0"/>
              </a:rPr>
              <a:t> 1</a:t>
            </a:r>
            <a:r>
              <a:rPr lang="en-US" i="1" baseline="30000">
                <a:solidFill>
                  <a:schemeClr val="tx2"/>
                </a:solidFill>
                <a:latin typeface="Candara" charset="0"/>
                <a:ea typeface="ＭＳ Ｐゴシック" charset="0"/>
                <a:cs typeface="ＭＳ Ｐゴシック" charset="0"/>
              </a:rPr>
              <a:t>st</a:t>
            </a:r>
            <a:r>
              <a:rPr lang="en-US" i="1">
                <a:solidFill>
                  <a:schemeClr val="tx2"/>
                </a:solidFill>
                <a:latin typeface="Candara" charset="0"/>
                <a:ea typeface="ＭＳ Ｐゴシック" charset="0"/>
                <a:cs typeface="ＭＳ Ｐゴシック" charset="0"/>
              </a:rPr>
              <a:t> June 2012</a:t>
            </a:r>
          </a:p>
        </p:txBody>
      </p:sp>
      <p:sp>
        <p:nvSpPr>
          <p:cNvPr id="29" name="Subtitle 2"/>
          <p:cNvSpPr txBox="1">
            <a:spLocks/>
          </p:cNvSpPr>
          <p:nvPr/>
        </p:nvSpPr>
        <p:spPr>
          <a:xfrm>
            <a:off x="0" y="3014663"/>
            <a:ext cx="9144000" cy="1752600"/>
          </a:xfrm>
          <a:prstGeom prst="rect">
            <a:avLst/>
          </a:prstGeom>
        </p:spPr>
        <p:txBody>
          <a:bodyPr>
            <a:normAutofit/>
          </a:bodyPr>
          <a:lstStyle/>
          <a:p>
            <a:pPr algn="ctr" fontAlgn="auto">
              <a:spcBef>
                <a:spcPct val="20000"/>
              </a:spcBef>
              <a:spcAft>
                <a:spcPts val="0"/>
              </a:spcAft>
              <a:buFont typeface="Arial"/>
              <a:buNone/>
              <a:defRPr/>
            </a:pPr>
            <a:r>
              <a:rPr lang="en-US" sz="2800">
                <a:solidFill>
                  <a:schemeClr val="tx1">
                    <a:tint val="75000"/>
                  </a:schemeClr>
                </a:solidFill>
                <a:latin typeface="+mn-lt"/>
                <a:ea typeface="+mn-ea"/>
                <a:cs typeface="+mn-cs"/>
              </a:rPr>
              <a:t>Caroline Heycock</a:t>
            </a:r>
            <a:br>
              <a:rPr lang="en-US" sz="2800">
                <a:solidFill>
                  <a:schemeClr val="tx1">
                    <a:tint val="75000"/>
                  </a:schemeClr>
                </a:solidFill>
                <a:latin typeface="+mn-lt"/>
                <a:ea typeface="+mn-ea"/>
                <a:cs typeface="+mn-cs"/>
              </a:rPr>
            </a:br>
            <a:r>
              <a:rPr lang="en-US" sz="2800" i="1">
                <a:solidFill>
                  <a:schemeClr val="tx1">
                    <a:tint val="75000"/>
                  </a:schemeClr>
                </a:solidFill>
                <a:latin typeface="+mn-lt"/>
                <a:ea typeface="+mn-ea"/>
                <a:cs typeface="+mn-cs"/>
              </a:rPr>
              <a:t>University of Edinburgh</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z="3600">
                <a:latin typeface="Candara" charset="0"/>
                <a:ea typeface="ＭＳ Ｐゴシック" charset="0"/>
              </a:rPr>
              <a:t>The Rich Agreement Hypothesis (RAH)</a:t>
            </a:r>
          </a:p>
        </p:txBody>
      </p:sp>
      <p:sp>
        <p:nvSpPr>
          <p:cNvPr id="23554" name="Content Placeholder 5"/>
          <p:cNvSpPr>
            <a:spLocks noGrp="1"/>
          </p:cNvSpPr>
          <p:nvPr>
            <p:ph idx="1"/>
          </p:nvPr>
        </p:nvSpPr>
        <p:spPr>
          <a:xfrm>
            <a:off x="457200" y="1652588"/>
            <a:ext cx="8229600" cy="4597400"/>
          </a:xfrm>
        </p:spPr>
        <p:txBody>
          <a:bodyPr/>
          <a:lstStyle/>
          <a:p>
            <a:pPr>
              <a:spcAft>
                <a:spcPts val="1800"/>
              </a:spcAft>
              <a:buFont typeface="Wingdings" charset="0"/>
              <a:buNone/>
            </a:pPr>
            <a:r>
              <a:rPr lang="en-GB">
                <a:latin typeface="Candara" charset="0"/>
                <a:ea typeface="ＭＳ Ｐゴシック" charset="0"/>
                <a:cs typeface="ＭＳ Ｐゴシック" charset="0"/>
              </a:rPr>
              <a:t>How rich is rich?</a:t>
            </a:r>
          </a:p>
          <a:p>
            <a:pPr>
              <a:spcAft>
                <a:spcPts val="1800"/>
              </a:spcAft>
            </a:pPr>
            <a:r>
              <a:rPr lang="en-GB">
                <a:latin typeface="Candara" charset="0"/>
                <a:ea typeface="ＭＳ Ｐゴシック" charset="0"/>
                <a:cs typeface="ＭＳ Ｐゴシック" charset="0"/>
              </a:rPr>
              <a:t>Rohrbacher 1994, Vikner 1997, Koeneman &amp; Zeijlstra 2011: if there are enough overtly marked distinctions in the person morphology </a:t>
            </a:r>
            <a:br>
              <a:rPr lang="en-GB">
                <a:latin typeface="Candara" charset="0"/>
                <a:ea typeface="ＭＳ Ｐゴシック" charset="0"/>
                <a:cs typeface="ＭＳ Ｐゴシック" charset="0"/>
              </a:rPr>
            </a:br>
            <a:r>
              <a:rPr lang="en-GB">
                <a:latin typeface="Candara" charset="0"/>
                <a:ea typeface="ＭＳ Ｐゴシック" charset="0"/>
                <a:cs typeface="ＭＳ Ｐゴシック" charset="0"/>
              </a:rPr>
              <a:t>e.g. K&amp;Z: it must take no less than 3 binary features to characterize the paradigm (crosslinguistically, the minimum needed for pronominal paradigms)</a:t>
            </a:r>
          </a:p>
          <a:p>
            <a:pPr>
              <a:spcAft>
                <a:spcPts val="1800"/>
              </a:spcAft>
            </a:pPr>
            <a:r>
              <a:rPr lang="en-GB">
                <a:latin typeface="Candara" charset="0"/>
                <a:ea typeface="ＭＳ Ｐゴシック" charset="0"/>
                <a:cs typeface="ＭＳ Ｐゴシック" charset="0"/>
              </a:rPr>
              <a:t>Bobaljik &amp; Thráinsson 1998, Bobaljik 2002, Thráinsson 2010: if there is distinct affixal morphology for agreement and tense co-present.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84263" y="1277938"/>
          <a:ext cx="6875462" cy="2225676"/>
        </p:xfrm>
        <a:graphic>
          <a:graphicData uri="http://schemas.openxmlformats.org/drawingml/2006/table">
            <a:tbl>
              <a:tblPr firstRow="1" bandRow="1">
                <a:tableStyleId>{2D5ABB26-0587-4C30-8999-92F81FD0307C}</a:tableStyleId>
              </a:tblPr>
              <a:tblGrid>
                <a:gridCol w="1235875"/>
                <a:gridCol w="1235875"/>
                <a:gridCol w="1235875"/>
                <a:gridCol w="276547"/>
                <a:gridCol w="1483597"/>
                <a:gridCol w="1407693"/>
              </a:tblGrid>
              <a:tr h="370946">
                <a:tc>
                  <a:txBody>
                    <a:bodyPr/>
                    <a:lstStyle/>
                    <a:p>
                      <a:r>
                        <a:rPr lang="en-GB" sz="1800" b="1" i="0">
                          <a:solidFill>
                            <a:schemeClr val="accent5"/>
                          </a:solidFill>
                        </a:rPr>
                        <a:t>Icelandic</a:t>
                      </a:r>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r>
              <a:tr h="370946">
                <a:tc>
                  <a:txBody>
                    <a:bodyPr/>
                    <a:lstStyle/>
                    <a:p>
                      <a:r>
                        <a:rPr lang="en-GB" sz="1800" i="1"/>
                        <a:t>kasta</a:t>
                      </a:r>
                    </a:p>
                  </a:txBody>
                  <a:tcPr marL="91447" marR="91447" marT="45733" marB="45733">
                    <a:noFill/>
                  </a:tcPr>
                </a:tc>
                <a:tc>
                  <a:txBody>
                    <a:bodyPr/>
                    <a:lstStyle/>
                    <a:p>
                      <a:r>
                        <a:rPr lang="en-GB" sz="1800"/>
                        <a:t>Present</a:t>
                      </a:r>
                    </a:p>
                  </a:txBody>
                  <a:tcPr marL="91447" marR="91447" marT="45733" marB="45733">
                    <a:noFill/>
                  </a:tcPr>
                </a:tc>
                <a:tc>
                  <a:txBody>
                    <a:bodyPr/>
                    <a:lstStyle/>
                    <a:p>
                      <a:endParaRPr lang="en-GB" sz="1800"/>
                    </a:p>
                  </a:txBody>
                  <a:tcPr marL="91447" marR="91447" marT="45733" marB="45733">
                    <a:noFill/>
                  </a:tcPr>
                </a:tc>
                <a:tc>
                  <a:txBody>
                    <a:bodyPr/>
                    <a:lstStyle/>
                    <a:p>
                      <a:endParaRPr lang="en-GB" sz="1800"/>
                    </a:p>
                  </a:txBody>
                  <a:tcPr marL="91447" marR="91447" marT="45733" marB="45733">
                    <a:noFill/>
                  </a:tcPr>
                </a:tc>
                <a:tc>
                  <a:txBody>
                    <a:bodyPr/>
                    <a:lstStyle/>
                    <a:p>
                      <a:r>
                        <a:rPr lang="en-GB" sz="1800"/>
                        <a:t>Past</a:t>
                      </a:r>
                    </a:p>
                  </a:txBody>
                  <a:tcPr marL="91447" marR="91447" marT="45733" marB="45733">
                    <a:noFill/>
                  </a:tcPr>
                </a:tc>
                <a:tc>
                  <a:txBody>
                    <a:bodyPr/>
                    <a:lstStyle/>
                    <a:p>
                      <a:endParaRPr lang="en-GB" sz="1800"/>
                    </a:p>
                  </a:txBody>
                  <a:tcPr marL="91447" marR="91447" marT="45733" marB="45733">
                    <a:noFill/>
                  </a:tcPr>
                </a:tc>
              </a:tr>
              <a:tr h="370946">
                <a:tc>
                  <a:txBody>
                    <a:bodyPr/>
                    <a:lstStyle/>
                    <a:p>
                      <a:endParaRPr lang="en-GB" sz="1800"/>
                    </a:p>
                  </a:txBody>
                  <a:tcPr marL="91447" marR="91447" marT="45733" marB="45733">
                    <a:noFill/>
                  </a:tcPr>
                </a:tc>
                <a:tc>
                  <a:txBody>
                    <a:bodyPr/>
                    <a:lstStyle/>
                    <a:p>
                      <a:r>
                        <a:rPr lang="en-GB" sz="1800"/>
                        <a:t>Singular</a:t>
                      </a:r>
                    </a:p>
                  </a:txBody>
                  <a:tcPr marL="91447" marR="91447" marT="45733" marB="45733">
                    <a:noFill/>
                  </a:tcPr>
                </a:tc>
                <a:tc>
                  <a:txBody>
                    <a:bodyPr/>
                    <a:lstStyle/>
                    <a:p>
                      <a:r>
                        <a:rPr lang="en-GB" sz="1800"/>
                        <a:t>Plural</a:t>
                      </a:r>
                    </a:p>
                  </a:txBody>
                  <a:tcPr marL="91447" marR="91447" marT="45733" marB="45733">
                    <a:noFill/>
                  </a:tcPr>
                </a:tc>
                <a:tc>
                  <a:txBody>
                    <a:bodyPr/>
                    <a:lstStyle/>
                    <a:p>
                      <a:endParaRPr lang="en-GB" sz="1800"/>
                    </a:p>
                  </a:txBody>
                  <a:tcPr marL="91447" marR="91447" marT="45733" marB="45733">
                    <a:noFill/>
                  </a:tcPr>
                </a:tc>
                <a:tc>
                  <a:txBody>
                    <a:bodyPr/>
                    <a:lstStyle/>
                    <a:p>
                      <a:r>
                        <a:rPr lang="en-GB" sz="1800"/>
                        <a:t>Singular</a:t>
                      </a:r>
                    </a:p>
                  </a:txBody>
                  <a:tcPr marL="91447" marR="91447" marT="45733" marB="45733">
                    <a:noFill/>
                  </a:tcPr>
                </a:tc>
                <a:tc>
                  <a:txBody>
                    <a:bodyPr/>
                    <a:lstStyle/>
                    <a:p>
                      <a:r>
                        <a:rPr lang="en-GB" sz="1800"/>
                        <a:t>Plural</a:t>
                      </a:r>
                    </a:p>
                  </a:txBody>
                  <a:tcPr marL="91447" marR="91447" marT="45733" marB="45733">
                    <a:no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1</a:t>
                      </a:r>
                      <a:r>
                        <a:rPr lang="en-GB" sz="1800" baseline="30000"/>
                        <a:t>st</a:t>
                      </a:r>
                      <a:r>
                        <a:rPr lang="en-GB" sz="1800"/>
                        <a:t> </a:t>
                      </a:r>
                    </a:p>
                  </a:txBody>
                  <a:tcPr marL="91447" marR="91447" marT="45733" marB="45733"/>
                </a:tc>
                <a:tc>
                  <a:txBody>
                    <a:bodyPr/>
                    <a:lstStyle/>
                    <a:p>
                      <a:r>
                        <a:rPr lang="en-GB" sz="1800" i="1"/>
                        <a:t>kasta</a:t>
                      </a:r>
                    </a:p>
                  </a:txBody>
                  <a:tcPr marL="91447" marR="91447" marT="45733" marB="45733">
                    <a:solidFill>
                      <a:schemeClr val="accent5">
                        <a:lumMod val="40000"/>
                        <a:lumOff val="60000"/>
                      </a:schemeClr>
                    </a:solidFill>
                  </a:tcPr>
                </a:tc>
                <a:tc>
                  <a:txBody>
                    <a:bodyPr/>
                    <a:lstStyle/>
                    <a:p>
                      <a:r>
                        <a:rPr lang="en-GB" sz="1800" i="1"/>
                        <a:t>köstum</a:t>
                      </a:r>
                    </a:p>
                  </a:txBody>
                  <a:tcPr marL="91447" marR="91447" marT="45733" marB="45733">
                    <a:solidFill>
                      <a:schemeClr val="accent5">
                        <a:lumMod val="40000"/>
                        <a:lumOff val="60000"/>
                      </a:schemeClr>
                    </a:solidFill>
                  </a:tcPr>
                </a:tc>
                <a:tc>
                  <a:txBody>
                    <a:bodyPr/>
                    <a:lstStyle/>
                    <a:p>
                      <a:endParaRPr lang="en-GB" sz="1800"/>
                    </a:p>
                  </a:txBody>
                  <a:tcPr marL="91447" marR="91447" marT="45733" marB="45733"/>
                </a:tc>
                <a:tc>
                  <a:txBody>
                    <a:bodyPr/>
                    <a:lstStyle/>
                    <a:p>
                      <a:r>
                        <a:rPr lang="en-GB" sz="1800" i="1"/>
                        <a:t>kastaði</a:t>
                      </a:r>
                    </a:p>
                  </a:txBody>
                  <a:tcPr marL="91447" marR="91447" marT="45733" marB="45733">
                    <a:solidFill>
                      <a:srgbClr val="D2DFD1"/>
                    </a:solidFill>
                  </a:tcPr>
                </a:tc>
                <a:tc>
                  <a:txBody>
                    <a:bodyPr/>
                    <a:lstStyle/>
                    <a:p>
                      <a:r>
                        <a:rPr lang="en-GB" sz="1800" i="1"/>
                        <a:t>köstuðum</a:t>
                      </a:r>
                    </a:p>
                  </a:txBody>
                  <a:tcPr marL="91447" marR="91447" marT="45733" marB="45733">
                    <a:solidFill>
                      <a:srgbClr val="D2DFD1"/>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2</a:t>
                      </a:r>
                      <a:r>
                        <a:rPr lang="en-GB" sz="1800" baseline="30000"/>
                        <a:t>nd</a:t>
                      </a:r>
                      <a:r>
                        <a:rPr lang="en-GB" sz="1800"/>
                        <a:t> </a:t>
                      </a:r>
                    </a:p>
                  </a:txBody>
                  <a:tcPr marL="91447" marR="91447" marT="45733" marB="45733"/>
                </a:tc>
                <a:tc>
                  <a:txBody>
                    <a:bodyPr/>
                    <a:lstStyle/>
                    <a:p>
                      <a:r>
                        <a:rPr lang="en-GB" sz="1800" i="1"/>
                        <a:t>kastar</a:t>
                      </a:r>
                    </a:p>
                  </a:txBody>
                  <a:tcPr marL="91447" marR="91447" marT="45733" marB="45733">
                    <a:solidFill>
                      <a:schemeClr val="accent5">
                        <a:lumMod val="40000"/>
                        <a:lumOff val="60000"/>
                      </a:schemeClr>
                    </a:solidFill>
                  </a:tcPr>
                </a:tc>
                <a:tc>
                  <a:txBody>
                    <a:bodyPr/>
                    <a:lstStyle/>
                    <a:p>
                      <a:r>
                        <a:rPr lang="en-GB" sz="1800" i="1" dirty="0" err="1"/>
                        <a:t>kastið</a:t>
                      </a:r>
                      <a:endParaRPr lang="en-GB" sz="1800" i="1" dirty="0"/>
                    </a:p>
                  </a:txBody>
                  <a:tcPr marL="91447" marR="91447" marT="45733" marB="45733">
                    <a:solidFill>
                      <a:schemeClr val="accent5">
                        <a:lumMod val="40000"/>
                        <a:lumOff val="60000"/>
                      </a:schemeClr>
                    </a:solidFill>
                  </a:tcPr>
                </a:tc>
                <a:tc>
                  <a:txBody>
                    <a:bodyPr/>
                    <a:lstStyle/>
                    <a:p>
                      <a:endParaRPr lang="en-GB" sz="1800"/>
                    </a:p>
                  </a:txBody>
                  <a:tcPr marL="91447" marR="91447" marT="45733" marB="45733"/>
                </a:tc>
                <a:tc>
                  <a:txBody>
                    <a:bodyPr/>
                    <a:lstStyle/>
                    <a:p>
                      <a:r>
                        <a:rPr lang="en-GB" sz="1800" i="1"/>
                        <a:t>kastaðir</a:t>
                      </a:r>
                    </a:p>
                  </a:txBody>
                  <a:tcPr marL="91447" marR="91447" marT="45733" marB="45733">
                    <a:solidFill>
                      <a:srgbClr val="D2DFD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i="1"/>
                        <a:t>köstuðuð</a:t>
                      </a:r>
                    </a:p>
                  </a:txBody>
                  <a:tcPr marL="91447" marR="91447" marT="45733" marB="45733">
                    <a:solidFill>
                      <a:srgbClr val="D2DFD1"/>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3</a:t>
                      </a:r>
                      <a:r>
                        <a:rPr lang="en-GB" sz="1800" baseline="30000"/>
                        <a:t>rd</a:t>
                      </a:r>
                      <a:r>
                        <a:rPr lang="en-GB" sz="1800"/>
                        <a:t> </a:t>
                      </a:r>
                    </a:p>
                  </a:txBody>
                  <a:tcPr marL="91447" marR="91447" marT="45733" marB="45733"/>
                </a:tc>
                <a:tc>
                  <a:txBody>
                    <a:bodyPr/>
                    <a:lstStyle/>
                    <a:p>
                      <a:r>
                        <a:rPr lang="en-GB" sz="1800" i="1"/>
                        <a:t>kastar</a:t>
                      </a:r>
                    </a:p>
                  </a:txBody>
                  <a:tcPr marL="91447" marR="91447" marT="45733" marB="45733">
                    <a:solidFill>
                      <a:schemeClr val="accent5">
                        <a:lumMod val="40000"/>
                        <a:lumOff val="60000"/>
                      </a:schemeClr>
                    </a:solidFill>
                  </a:tcPr>
                </a:tc>
                <a:tc>
                  <a:txBody>
                    <a:bodyPr/>
                    <a:lstStyle/>
                    <a:p>
                      <a:r>
                        <a:rPr lang="en-GB" sz="1800" i="1"/>
                        <a:t>kasta</a:t>
                      </a:r>
                    </a:p>
                  </a:txBody>
                  <a:tcPr marL="91447" marR="91447" marT="45733" marB="45733">
                    <a:solidFill>
                      <a:schemeClr val="accent5">
                        <a:lumMod val="40000"/>
                        <a:lumOff val="60000"/>
                      </a:schemeClr>
                    </a:solidFill>
                  </a:tcPr>
                </a:tc>
                <a:tc>
                  <a:txBody>
                    <a:bodyPr/>
                    <a:lstStyle/>
                    <a:p>
                      <a:endParaRPr lang="en-GB" sz="1800"/>
                    </a:p>
                  </a:txBody>
                  <a:tcPr marL="91447" marR="91447" marT="45733" marB="45733"/>
                </a:tc>
                <a:tc>
                  <a:txBody>
                    <a:bodyPr/>
                    <a:lstStyle/>
                    <a:p>
                      <a:r>
                        <a:rPr lang="en-GB" sz="1800" i="1"/>
                        <a:t>kastaði</a:t>
                      </a:r>
                    </a:p>
                  </a:txBody>
                  <a:tcPr marL="91447" marR="91447" marT="45733" marB="45733">
                    <a:solidFill>
                      <a:srgbClr val="D2DFD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i="1" dirty="0" err="1"/>
                        <a:t>köstuðu</a:t>
                      </a:r>
                      <a:endParaRPr lang="en-GB" sz="1800" i="1" dirty="0"/>
                    </a:p>
                  </a:txBody>
                  <a:tcPr marL="91447" marR="91447" marT="45733" marB="45733">
                    <a:solidFill>
                      <a:srgbClr val="D2DFD1"/>
                    </a:solidFill>
                  </a:tcPr>
                </a:tc>
              </a:tr>
            </a:tbl>
          </a:graphicData>
        </a:graphic>
      </p:graphicFrame>
      <p:graphicFrame>
        <p:nvGraphicFramePr>
          <p:cNvPr id="5" name="Content Placeholder 3"/>
          <p:cNvGraphicFramePr>
            <a:graphicFrameLocks/>
          </p:cNvGraphicFramePr>
          <p:nvPr/>
        </p:nvGraphicFramePr>
        <p:xfrm>
          <a:off x="1084263" y="4040188"/>
          <a:ext cx="6875462" cy="1112838"/>
        </p:xfrm>
        <a:graphic>
          <a:graphicData uri="http://schemas.openxmlformats.org/drawingml/2006/table">
            <a:tbl>
              <a:tblPr firstRow="1" bandRow="1">
                <a:tableStyleId>{2D5ABB26-0587-4C30-8999-92F81FD0307C}</a:tableStyleId>
              </a:tblPr>
              <a:tblGrid>
                <a:gridCol w="1235875"/>
                <a:gridCol w="1235875"/>
                <a:gridCol w="1235875"/>
                <a:gridCol w="276547"/>
                <a:gridCol w="1483597"/>
                <a:gridCol w="1407693"/>
              </a:tblGrid>
              <a:tr h="370946">
                <a:tc>
                  <a:txBody>
                    <a:bodyPr/>
                    <a:lstStyle/>
                    <a:p>
                      <a:r>
                        <a:rPr lang="en-GB" sz="1800" b="1" i="0">
                          <a:solidFill>
                            <a:schemeClr val="accent1"/>
                          </a:solidFill>
                        </a:rPr>
                        <a:t>Danish</a:t>
                      </a:r>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r>
              <a:tr h="370946">
                <a:tc>
                  <a:txBody>
                    <a:bodyPr/>
                    <a:lstStyle/>
                    <a:p>
                      <a:r>
                        <a:rPr lang="en-GB" sz="1800" i="1"/>
                        <a:t>kaste</a:t>
                      </a:r>
                    </a:p>
                  </a:txBody>
                  <a:tcPr marL="91447" marR="91447" marT="45733" marB="45733">
                    <a:noFill/>
                  </a:tcPr>
                </a:tc>
                <a:tc>
                  <a:txBody>
                    <a:bodyPr/>
                    <a:lstStyle/>
                    <a:p>
                      <a:r>
                        <a:rPr lang="en-GB" sz="1800"/>
                        <a:t>Present</a:t>
                      </a:r>
                    </a:p>
                  </a:txBody>
                  <a:tcPr marL="91447" marR="91447" marT="45733" marB="45733">
                    <a:noFill/>
                  </a:tcPr>
                </a:tc>
                <a:tc>
                  <a:txBody>
                    <a:bodyPr/>
                    <a:lstStyle/>
                    <a:p>
                      <a:endParaRPr lang="en-GB" sz="1800"/>
                    </a:p>
                  </a:txBody>
                  <a:tcPr marL="91447" marR="91447" marT="45733" marB="45733">
                    <a:noFill/>
                  </a:tcPr>
                </a:tc>
                <a:tc>
                  <a:txBody>
                    <a:bodyPr/>
                    <a:lstStyle/>
                    <a:p>
                      <a:endParaRPr lang="en-GB" sz="1800"/>
                    </a:p>
                  </a:txBody>
                  <a:tcPr marL="91447" marR="91447" marT="45733" marB="45733">
                    <a:noFill/>
                  </a:tcPr>
                </a:tc>
                <a:tc>
                  <a:txBody>
                    <a:bodyPr/>
                    <a:lstStyle/>
                    <a:p>
                      <a:r>
                        <a:rPr lang="en-GB" sz="1800"/>
                        <a:t>Past</a:t>
                      </a:r>
                    </a:p>
                  </a:txBody>
                  <a:tcPr marL="91447" marR="91447" marT="45733" marB="45733">
                    <a:noFill/>
                  </a:tcPr>
                </a:tc>
                <a:tc>
                  <a:txBody>
                    <a:bodyPr/>
                    <a:lstStyle/>
                    <a:p>
                      <a:endParaRPr lang="en-GB" sz="1800"/>
                    </a:p>
                  </a:txBody>
                  <a:tcPr marL="91447" marR="91447" marT="45733" marB="45733">
                    <a:noFill/>
                  </a:tcPr>
                </a:tc>
              </a:tr>
              <a:tr h="370946">
                <a:tc>
                  <a:txBody>
                    <a:bodyPr/>
                    <a:lstStyle/>
                    <a:p>
                      <a:endParaRPr lang="en-GB" sz="1800"/>
                    </a:p>
                  </a:txBody>
                  <a:tcPr marL="91447" marR="91447" marT="45733" marB="45733"/>
                </a:tc>
                <a:tc>
                  <a:txBody>
                    <a:bodyPr/>
                    <a:lstStyle/>
                    <a:p>
                      <a:r>
                        <a:rPr lang="en-GB" sz="1800" i="1" dirty="0" err="1"/>
                        <a:t>kaster</a:t>
                      </a:r>
                      <a:endParaRPr lang="en-GB" sz="1800" i="1" dirty="0"/>
                    </a:p>
                  </a:txBody>
                  <a:tcPr marL="91447" marR="91447" marT="45733" marB="45733">
                    <a:solidFill>
                      <a:schemeClr val="accent1">
                        <a:lumMod val="40000"/>
                        <a:lumOff val="60000"/>
                      </a:schemeClr>
                    </a:solidFill>
                  </a:tcPr>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r>
                        <a:rPr lang="en-GB" sz="1800" i="1"/>
                        <a:t>kastede</a:t>
                      </a:r>
                    </a:p>
                  </a:txBody>
                  <a:tcPr marL="91447" marR="91447" marT="45733" marB="45733">
                    <a:solidFill>
                      <a:srgbClr val="EDC1B6"/>
                    </a:solidFill>
                  </a:tcPr>
                </a:tc>
                <a:tc>
                  <a:txBody>
                    <a:bodyPr/>
                    <a:lstStyle/>
                    <a:p>
                      <a:endParaRPr lang="en-GB" sz="1800" dirty="0"/>
                    </a:p>
                  </a:txBody>
                  <a:tcPr marL="91447" marR="91447" marT="45733" marB="45733"/>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ndara" charset="0"/>
                <a:ea typeface="ＭＳ Ｐゴシック" charset="0"/>
              </a:rPr>
              <a:t>A synchronic test case: Faroese</a:t>
            </a:r>
          </a:p>
        </p:txBody>
      </p:sp>
      <p:sp>
        <p:nvSpPr>
          <p:cNvPr id="26626" name="Content Placeholder 2"/>
          <p:cNvSpPr>
            <a:spLocks noGrp="1"/>
          </p:cNvSpPr>
          <p:nvPr>
            <p:ph idx="1"/>
          </p:nvPr>
        </p:nvSpPr>
        <p:spPr>
          <a:xfrm>
            <a:off x="457200" y="2386013"/>
            <a:ext cx="8229600" cy="1508125"/>
          </a:xfrm>
        </p:spPr>
        <p:txBody>
          <a:bodyPr/>
          <a:lstStyle/>
          <a:p>
            <a:r>
              <a:rPr lang="en-US">
                <a:latin typeface="Candara" charset="0"/>
                <a:ea typeface="ＭＳ Ｐゴシック" charset="0"/>
                <a:cs typeface="ＭＳ Ｐゴシック" charset="0"/>
              </a:rPr>
              <a:t>What do current theories predict about V-to-I in Faroese?</a:t>
            </a:r>
          </a:p>
          <a:p>
            <a:r>
              <a:rPr lang="en-US">
                <a:latin typeface="Candara" charset="0"/>
                <a:ea typeface="ＭＳ Ｐゴシック" charset="0"/>
                <a:cs typeface="ＭＳ Ｐゴシック" charset="0"/>
              </a:rPr>
              <a:t>How much agreement morphology does Faroese have?</a:t>
            </a:r>
          </a:p>
          <a:p>
            <a:r>
              <a:rPr lang="en-US">
                <a:latin typeface="Candara" charset="0"/>
                <a:ea typeface="ＭＳ Ｐゴシック" charset="0"/>
                <a:cs typeface="ＭＳ Ｐゴシック" charset="0"/>
              </a:rPr>
              <a:t>What are the facts about V-to-I in modern Faroese?</a:t>
            </a:r>
          </a:p>
          <a:p>
            <a:endParaRPr lang="en-US">
              <a:latin typeface="Candar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ndara" charset="0"/>
                <a:ea typeface="ＭＳ Ｐゴシック" charset="0"/>
              </a:rPr>
              <a:t>A synchronic test case: Faroese</a:t>
            </a:r>
          </a:p>
        </p:txBody>
      </p:sp>
      <p:sp>
        <p:nvSpPr>
          <p:cNvPr id="3" name="Content Placeholder 2"/>
          <p:cNvSpPr>
            <a:spLocks noGrp="1"/>
          </p:cNvSpPr>
          <p:nvPr>
            <p:ph idx="1"/>
          </p:nvPr>
        </p:nvSpPr>
        <p:spPr>
          <a:xfrm>
            <a:off x="457200" y="2386013"/>
            <a:ext cx="8229600" cy="1508125"/>
          </a:xfrm>
        </p:spPr>
        <p:txBody>
          <a:bodyPr/>
          <a:lstStyle/>
          <a:p>
            <a:pPr>
              <a:defRPr/>
            </a:pPr>
            <a:r>
              <a:rPr lang="en-US" dirty="0" smtClean="0">
                <a:solidFill>
                  <a:schemeClr val="accent3">
                    <a:lumMod val="75000"/>
                  </a:schemeClr>
                </a:solidFill>
              </a:rPr>
              <a:t>What do current theories predict about V-to-I in Faroese?</a:t>
            </a:r>
          </a:p>
          <a:p>
            <a:pPr>
              <a:defRPr/>
            </a:pPr>
            <a:r>
              <a:rPr lang="en-US" dirty="0" smtClean="0"/>
              <a:t>How much agreement morphology does Faroese have?</a:t>
            </a:r>
          </a:p>
          <a:p>
            <a:pPr>
              <a:defRPr/>
            </a:pPr>
            <a:r>
              <a:rPr lang="en-US" dirty="0" smtClean="0"/>
              <a:t>What are the facts about V-to-I in modern Faroese?</a:t>
            </a:r>
          </a:p>
          <a:p>
            <a:pP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Candara" charset="0"/>
                <a:ea typeface="ＭＳ Ｐゴシック" charset="0"/>
              </a:rPr>
              <a:t>A synchronic test case: Faroese</a:t>
            </a:r>
          </a:p>
        </p:txBody>
      </p:sp>
      <p:sp>
        <p:nvSpPr>
          <p:cNvPr id="3" name="Content Placeholder 2"/>
          <p:cNvSpPr>
            <a:spLocks noGrp="1"/>
          </p:cNvSpPr>
          <p:nvPr>
            <p:ph idx="1"/>
          </p:nvPr>
        </p:nvSpPr>
        <p:spPr>
          <a:xfrm>
            <a:off x="457200" y="2386013"/>
            <a:ext cx="8229600" cy="1508125"/>
          </a:xfrm>
        </p:spPr>
        <p:txBody>
          <a:bodyPr/>
          <a:lstStyle/>
          <a:p>
            <a:pPr>
              <a:defRPr/>
            </a:pPr>
            <a:r>
              <a:rPr lang="en-US" dirty="0" smtClean="0">
                <a:solidFill>
                  <a:schemeClr val="accent3">
                    <a:lumMod val="75000"/>
                  </a:schemeClr>
                </a:solidFill>
              </a:rPr>
              <a:t>What do current theories predict about V-to-I in Faroese?</a:t>
            </a:r>
          </a:p>
          <a:p>
            <a:pPr>
              <a:defRPr/>
            </a:pPr>
            <a:r>
              <a:rPr lang="en-US" dirty="0" smtClean="0">
                <a:solidFill>
                  <a:srgbClr val="61898A"/>
                </a:solidFill>
              </a:rPr>
              <a:t>How much agreement morphology does Faroese have?</a:t>
            </a:r>
          </a:p>
          <a:p>
            <a:pPr>
              <a:defRPr/>
            </a:pPr>
            <a:r>
              <a:rPr lang="en-US" dirty="0" smtClean="0"/>
              <a:t>What are the facts about V-to-I in modern Faroese?</a:t>
            </a:r>
          </a:p>
          <a:p>
            <a:pP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84263" y="376238"/>
          <a:ext cx="6875462" cy="2225676"/>
        </p:xfrm>
        <a:graphic>
          <a:graphicData uri="http://schemas.openxmlformats.org/drawingml/2006/table">
            <a:tbl>
              <a:tblPr firstRow="1" bandRow="1">
                <a:tableStyleId>{2D5ABB26-0587-4C30-8999-92F81FD0307C}</a:tableStyleId>
              </a:tblPr>
              <a:tblGrid>
                <a:gridCol w="1235875"/>
                <a:gridCol w="1235875"/>
                <a:gridCol w="1235875"/>
                <a:gridCol w="276547"/>
                <a:gridCol w="1483597"/>
                <a:gridCol w="1407693"/>
              </a:tblGrid>
              <a:tr h="370946">
                <a:tc>
                  <a:txBody>
                    <a:bodyPr/>
                    <a:lstStyle/>
                    <a:p>
                      <a:r>
                        <a:rPr lang="en-GB" sz="1800" b="1" i="0">
                          <a:solidFill>
                            <a:schemeClr val="accent5"/>
                          </a:solidFill>
                        </a:rPr>
                        <a:t>Icelandic</a:t>
                      </a:r>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r>
              <a:tr h="370946">
                <a:tc>
                  <a:txBody>
                    <a:bodyPr/>
                    <a:lstStyle/>
                    <a:p>
                      <a:r>
                        <a:rPr lang="en-GB" sz="1800" i="1"/>
                        <a:t>kasta</a:t>
                      </a:r>
                    </a:p>
                  </a:txBody>
                  <a:tcPr marL="91447" marR="91447" marT="45733" marB="45733">
                    <a:noFill/>
                  </a:tcPr>
                </a:tc>
                <a:tc>
                  <a:txBody>
                    <a:bodyPr/>
                    <a:lstStyle/>
                    <a:p>
                      <a:r>
                        <a:rPr lang="en-GB" sz="1800"/>
                        <a:t>Present</a:t>
                      </a:r>
                    </a:p>
                  </a:txBody>
                  <a:tcPr marL="91447" marR="91447" marT="45733" marB="45733">
                    <a:noFill/>
                  </a:tcPr>
                </a:tc>
                <a:tc>
                  <a:txBody>
                    <a:bodyPr/>
                    <a:lstStyle/>
                    <a:p>
                      <a:endParaRPr lang="en-GB" sz="1800"/>
                    </a:p>
                  </a:txBody>
                  <a:tcPr marL="91447" marR="91447" marT="45733" marB="45733">
                    <a:noFill/>
                  </a:tcPr>
                </a:tc>
                <a:tc>
                  <a:txBody>
                    <a:bodyPr/>
                    <a:lstStyle/>
                    <a:p>
                      <a:endParaRPr lang="en-GB" sz="1800"/>
                    </a:p>
                  </a:txBody>
                  <a:tcPr marL="91447" marR="91447" marT="45733" marB="45733">
                    <a:noFill/>
                  </a:tcPr>
                </a:tc>
                <a:tc>
                  <a:txBody>
                    <a:bodyPr/>
                    <a:lstStyle/>
                    <a:p>
                      <a:r>
                        <a:rPr lang="en-GB" sz="1800"/>
                        <a:t>Past</a:t>
                      </a:r>
                    </a:p>
                  </a:txBody>
                  <a:tcPr marL="91447" marR="91447" marT="45733" marB="45733">
                    <a:noFill/>
                  </a:tcPr>
                </a:tc>
                <a:tc>
                  <a:txBody>
                    <a:bodyPr/>
                    <a:lstStyle/>
                    <a:p>
                      <a:endParaRPr lang="en-GB" sz="1800"/>
                    </a:p>
                  </a:txBody>
                  <a:tcPr marL="91447" marR="91447" marT="45733" marB="45733">
                    <a:noFill/>
                  </a:tcPr>
                </a:tc>
              </a:tr>
              <a:tr h="370946">
                <a:tc>
                  <a:txBody>
                    <a:bodyPr/>
                    <a:lstStyle/>
                    <a:p>
                      <a:endParaRPr lang="en-GB" sz="1800"/>
                    </a:p>
                  </a:txBody>
                  <a:tcPr marL="91447" marR="91447" marT="45733" marB="45733">
                    <a:noFill/>
                  </a:tcPr>
                </a:tc>
                <a:tc>
                  <a:txBody>
                    <a:bodyPr/>
                    <a:lstStyle/>
                    <a:p>
                      <a:r>
                        <a:rPr lang="en-GB" sz="1800"/>
                        <a:t>Singular</a:t>
                      </a:r>
                    </a:p>
                  </a:txBody>
                  <a:tcPr marL="91447" marR="91447" marT="45733" marB="45733">
                    <a:noFill/>
                  </a:tcPr>
                </a:tc>
                <a:tc>
                  <a:txBody>
                    <a:bodyPr/>
                    <a:lstStyle/>
                    <a:p>
                      <a:r>
                        <a:rPr lang="en-GB" sz="1800"/>
                        <a:t>Plural</a:t>
                      </a:r>
                    </a:p>
                  </a:txBody>
                  <a:tcPr marL="91447" marR="91447" marT="45733" marB="45733">
                    <a:noFill/>
                  </a:tcPr>
                </a:tc>
                <a:tc>
                  <a:txBody>
                    <a:bodyPr/>
                    <a:lstStyle/>
                    <a:p>
                      <a:endParaRPr lang="en-GB" sz="1800"/>
                    </a:p>
                  </a:txBody>
                  <a:tcPr marL="91447" marR="91447" marT="45733" marB="45733">
                    <a:noFill/>
                  </a:tcPr>
                </a:tc>
                <a:tc>
                  <a:txBody>
                    <a:bodyPr/>
                    <a:lstStyle/>
                    <a:p>
                      <a:r>
                        <a:rPr lang="en-GB" sz="1800"/>
                        <a:t>Singular</a:t>
                      </a:r>
                    </a:p>
                  </a:txBody>
                  <a:tcPr marL="91447" marR="91447" marT="45733" marB="45733">
                    <a:noFill/>
                  </a:tcPr>
                </a:tc>
                <a:tc>
                  <a:txBody>
                    <a:bodyPr/>
                    <a:lstStyle/>
                    <a:p>
                      <a:r>
                        <a:rPr lang="en-GB" sz="1800"/>
                        <a:t>Plural</a:t>
                      </a:r>
                    </a:p>
                  </a:txBody>
                  <a:tcPr marL="91447" marR="91447" marT="45733" marB="45733">
                    <a:no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1</a:t>
                      </a:r>
                      <a:r>
                        <a:rPr lang="en-GB" sz="1800" baseline="30000"/>
                        <a:t>st</a:t>
                      </a:r>
                      <a:r>
                        <a:rPr lang="en-GB" sz="1800"/>
                        <a:t> </a:t>
                      </a:r>
                    </a:p>
                  </a:txBody>
                  <a:tcPr marL="91447" marR="91447" marT="45733" marB="45733"/>
                </a:tc>
                <a:tc>
                  <a:txBody>
                    <a:bodyPr/>
                    <a:lstStyle/>
                    <a:p>
                      <a:r>
                        <a:rPr lang="en-GB" sz="1800" i="1"/>
                        <a:t>kasta</a:t>
                      </a:r>
                    </a:p>
                  </a:txBody>
                  <a:tcPr marL="91447" marR="91447" marT="45733" marB="45733">
                    <a:solidFill>
                      <a:schemeClr val="accent5">
                        <a:lumMod val="40000"/>
                        <a:lumOff val="60000"/>
                      </a:schemeClr>
                    </a:solidFill>
                  </a:tcPr>
                </a:tc>
                <a:tc>
                  <a:txBody>
                    <a:bodyPr/>
                    <a:lstStyle/>
                    <a:p>
                      <a:r>
                        <a:rPr lang="en-GB" sz="1800" i="1"/>
                        <a:t>köstum</a:t>
                      </a:r>
                    </a:p>
                  </a:txBody>
                  <a:tcPr marL="91447" marR="91447" marT="45733" marB="45733">
                    <a:solidFill>
                      <a:schemeClr val="accent5">
                        <a:lumMod val="40000"/>
                        <a:lumOff val="60000"/>
                      </a:schemeClr>
                    </a:solidFill>
                  </a:tcPr>
                </a:tc>
                <a:tc>
                  <a:txBody>
                    <a:bodyPr/>
                    <a:lstStyle/>
                    <a:p>
                      <a:endParaRPr lang="en-GB" sz="1800"/>
                    </a:p>
                  </a:txBody>
                  <a:tcPr marL="91447" marR="91447" marT="45733" marB="45733"/>
                </a:tc>
                <a:tc>
                  <a:txBody>
                    <a:bodyPr/>
                    <a:lstStyle/>
                    <a:p>
                      <a:r>
                        <a:rPr lang="en-GB" sz="1800" i="1"/>
                        <a:t>kastaði</a:t>
                      </a:r>
                    </a:p>
                  </a:txBody>
                  <a:tcPr marL="91447" marR="91447" marT="45733" marB="45733">
                    <a:solidFill>
                      <a:srgbClr val="D2DFD1"/>
                    </a:solidFill>
                  </a:tcPr>
                </a:tc>
                <a:tc>
                  <a:txBody>
                    <a:bodyPr/>
                    <a:lstStyle/>
                    <a:p>
                      <a:r>
                        <a:rPr lang="en-GB" sz="1800" i="1"/>
                        <a:t>köstuðum</a:t>
                      </a:r>
                    </a:p>
                  </a:txBody>
                  <a:tcPr marL="91447" marR="91447" marT="45733" marB="45733">
                    <a:solidFill>
                      <a:srgbClr val="D2DFD1"/>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2</a:t>
                      </a:r>
                      <a:r>
                        <a:rPr lang="en-GB" sz="1800" baseline="30000"/>
                        <a:t>nd</a:t>
                      </a:r>
                      <a:r>
                        <a:rPr lang="en-GB" sz="1800"/>
                        <a:t> </a:t>
                      </a:r>
                    </a:p>
                  </a:txBody>
                  <a:tcPr marL="91447" marR="91447" marT="45733" marB="45733"/>
                </a:tc>
                <a:tc>
                  <a:txBody>
                    <a:bodyPr/>
                    <a:lstStyle/>
                    <a:p>
                      <a:r>
                        <a:rPr lang="en-GB" sz="1800" i="1"/>
                        <a:t>kastar</a:t>
                      </a:r>
                    </a:p>
                  </a:txBody>
                  <a:tcPr marL="91447" marR="91447" marT="45733" marB="45733">
                    <a:solidFill>
                      <a:schemeClr val="accent5">
                        <a:lumMod val="40000"/>
                        <a:lumOff val="60000"/>
                      </a:schemeClr>
                    </a:solidFill>
                  </a:tcPr>
                </a:tc>
                <a:tc>
                  <a:txBody>
                    <a:bodyPr/>
                    <a:lstStyle/>
                    <a:p>
                      <a:r>
                        <a:rPr lang="en-GB" sz="1800" i="1"/>
                        <a:t>kastið</a:t>
                      </a:r>
                    </a:p>
                  </a:txBody>
                  <a:tcPr marL="91447" marR="91447" marT="45733" marB="45733">
                    <a:solidFill>
                      <a:schemeClr val="accent5">
                        <a:lumMod val="40000"/>
                        <a:lumOff val="60000"/>
                      </a:schemeClr>
                    </a:solidFill>
                  </a:tcPr>
                </a:tc>
                <a:tc>
                  <a:txBody>
                    <a:bodyPr/>
                    <a:lstStyle/>
                    <a:p>
                      <a:endParaRPr lang="en-GB" sz="1800"/>
                    </a:p>
                  </a:txBody>
                  <a:tcPr marL="91447" marR="91447" marT="45733" marB="45733"/>
                </a:tc>
                <a:tc>
                  <a:txBody>
                    <a:bodyPr/>
                    <a:lstStyle/>
                    <a:p>
                      <a:r>
                        <a:rPr lang="en-GB" sz="1800" i="1"/>
                        <a:t>kastaðir</a:t>
                      </a:r>
                    </a:p>
                  </a:txBody>
                  <a:tcPr marL="91447" marR="91447" marT="45733" marB="45733">
                    <a:solidFill>
                      <a:srgbClr val="D2DFD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i="1"/>
                        <a:t>köstuðuð</a:t>
                      </a:r>
                    </a:p>
                  </a:txBody>
                  <a:tcPr marL="91447" marR="91447" marT="45733" marB="45733">
                    <a:solidFill>
                      <a:srgbClr val="D2DFD1"/>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3</a:t>
                      </a:r>
                      <a:r>
                        <a:rPr lang="en-GB" sz="1800" baseline="30000"/>
                        <a:t>rd</a:t>
                      </a:r>
                      <a:r>
                        <a:rPr lang="en-GB" sz="1800"/>
                        <a:t> </a:t>
                      </a:r>
                    </a:p>
                  </a:txBody>
                  <a:tcPr marL="91447" marR="91447" marT="45733" marB="45733"/>
                </a:tc>
                <a:tc>
                  <a:txBody>
                    <a:bodyPr/>
                    <a:lstStyle/>
                    <a:p>
                      <a:r>
                        <a:rPr lang="en-GB" sz="1800" i="1"/>
                        <a:t>kastar</a:t>
                      </a:r>
                    </a:p>
                  </a:txBody>
                  <a:tcPr marL="91447" marR="91447" marT="45733" marB="45733">
                    <a:solidFill>
                      <a:schemeClr val="accent5">
                        <a:lumMod val="40000"/>
                        <a:lumOff val="60000"/>
                      </a:schemeClr>
                    </a:solidFill>
                  </a:tcPr>
                </a:tc>
                <a:tc>
                  <a:txBody>
                    <a:bodyPr/>
                    <a:lstStyle/>
                    <a:p>
                      <a:r>
                        <a:rPr lang="en-GB" sz="1800" i="1"/>
                        <a:t>kasta</a:t>
                      </a:r>
                    </a:p>
                  </a:txBody>
                  <a:tcPr marL="91447" marR="91447" marT="45733" marB="45733">
                    <a:solidFill>
                      <a:schemeClr val="accent5">
                        <a:lumMod val="40000"/>
                        <a:lumOff val="60000"/>
                      </a:schemeClr>
                    </a:solidFill>
                  </a:tcPr>
                </a:tc>
                <a:tc>
                  <a:txBody>
                    <a:bodyPr/>
                    <a:lstStyle/>
                    <a:p>
                      <a:endParaRPr lang="en-GB" sz="1800"/>
                    </a:p>
                  </a:txBody>
                  <a:tcPr marL="91447" marR="91447" marT="45733" marB="45733"/>
                </a:tc>
                <a:tc>
                  <a:txBody>
                    <a:bodyPr/>
                    <a:lstStyle/>
                    <a:p>
                      <a:r>
                        <a:rPr lang="en-GB" sz="1800" i="1"/>
                        <a:t>kastaði</a:t>
                      </a:r>
                    </a:p>
                  </a:txBody>
                  <a:tcPr marL="91447" marR="91447" marT="45733" marB="45733">
                    <a:solidFill>
                      <a:srgbClr val="D2DFD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i="1"/>
                        <a:t>köstuðu</a:t>
                      </a:r>
                    </a:p>
                  </a:txBody>
                  <a:tcPr marL="91447" marR="91447" marT="45733" marB="45733">
                    <a:solidFill>
                      <a:srgbClr val="D2DFD1"/>
                    </a:solidFill>
                  </a:tcPr>
                </a:tc>
              </a:tr>
            </a:tbl>
          </a:graphicData>
        </a:graphic>
      </p:graphicFrame>
      <p:graphicFrame>
        <p:nvGraphicFramePr>
          <p:cNvPr id="5" name="Content Placeholder 3"/>
          <p:cNvGraphicFramePr>
            <a:graphicFrameLocks/>
          </p:cNvGraphicFramePr>
          <p:nvPr/>
        </p:nvGraphicFramePr>
        <p:xfrm>
          <a:off x="1084263" y="2900363"/>
          <a:ext cx="6875462" cy="1112838"/>
        </p:xfrm>
        <a:graphic>
          <a:graphicData uri="http://schemas.openxmlformats.org/drawingml/2006/table">
            <a:tbl>
              <a:tblPr firstRow="1" bandRow="1">
                <a:tableStyleId>{2D5ABB26-0587-4C30-8999-92F81FD0307C}</a:tableStyleId>
              </a:tblPr>
              <a:tblGrid>
                <a:gridCol w="1235875"/>
                <a:gridCol w="1235875"/>
                <a:gridCol w="1235875"/>
                <a:gridCol w="276547"/>
                <a:gridCol w="1483597"/>
                <a:gridCol w="1407693"/>
              </a:tblGrid>
              <a:tr h="370946">
                <a:tc>
                  <a:txBody>
                    <a:bodyPr/>
                    <a:lstStyle/>
                    <a:p>
                      <a:r>
                        <a:rPr lang="en-GB" sz="1800" b="1" i="0">
                          <a:solidFill>
                            <a:schemeClr val="accent1"/>
                          </a:solidFill>
                        </a:rPr>
                        <a:t>Danish</a:t>
                      </a:r>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r>
              <a:tr h="370946">
                <a:tc>
                  <a:txBody>
                    <a:bodyPr/>
                    <a:lstStyle/>
                    <a:p>
                      <a:r>
                        <a:rPr lang="en-GB" sz="1800" i="1"/>
                        <a:t>kaste</a:t>
                      </a:r>
                    </a:p>
                  </a:txBody>
                  <a:tcPr marL="91447" marR="91447" marT="45733" marB="45733">
                    <a:noFill/>
                  </a:tcPr>
                </a:tc>
                <a:tc>
                  <a:txBody>
                    <a:bodyPr/>
                    <a:lstStyle/>
                    <a:p>
                      <a:r>
                        <a:rPr lang="en-GB" sz="1800"/>
                        <a:t>Present</a:t>
                      </a:r>
                    </a:p>
                  </a:txBody>
                  <a:tcPr marL="91447" marR="91447" marT="45733" marB="45733">
                    <a:noFill/>
                  </a:tcPr>
                </a:tc>
                <a:tc>
                  <a:txBody>
                    <a:bodyPr/>
                    <a:lstStyle/>
                    <a:p>
                      <a:endParaRPr lang="en-GB" sz="1800"/>
                    </a:p>
                  </a:txBody>
                  <a:tcPr marL="91447" marR="91447" marT="45733" marB="45733">
                    <a:noFill/>
                  </a:tcPr>
                </a:tc>
                <a:tc>
                  <a:txBody>
                    <a:bodyPr/>
                    <a:lstStyle/>
                    <a:p>
                      <a:endParaRPr lang="en-GB" sz="1800"/>
                    </a:p>
                  </a:txBody>
                  <a:tcPr marL="91447" marR="91447" marT="45733" marB="45733">
                    <a:noFill/>
                  </a:tcPr>
                </a:tc>
                <a:tc>
                  <a:txBody>
                    <a:bodyPr/>
                    <a:lstStyle/>
                    <a:p>
                      <a:r>
                        <a:rPr lang="en-GB" sz="1800"/>
                        <a:t>Past</a:t>
                      </a:r>
                    </a:p>
                  </a:txBody>
                  <a:tcPr marL="91447" marR="91447" marT="45733" marB="45733">
                    <a:noFill/>
                  </a:tcPr>
                </a:tc>
                <a:tc>
                  <a:txBody>
                    <a:bodyPr/>
                    <a:lstStyle/>
                    <a:p>
                      <a:endParaRPr lang="en-GB" sz="1800"/>
                    </a:p>
                  </a:txBody>
                  <a:tcPr marL="91447" marR="91447" marT="45733" marB="45733">
                    <a:noFill/>
                  </a:tcPr>
                </a:tc>
              </a:tr>
              <a:tr h="370946">
                <a:tc>
                  <a:txBody>
                    <a:bodyPr/>
                    <a:lstStyle/>
                    <a:p>
                      <a:endParaRPr lang="en-GB" sz="1800"/>
                    </a:p>
                  </a:txBody>
                  <a:tcPr marL="91447" marR="91447" marT="45733" marB="45733"/>
                </a:tc>
                <a:tc>
                  <a:txBody>
                    <a:bodyPr/>
                    <a:lstStyle/>
                    <a:p>
                      <a:r>
                        <a:rPr lang="en-GB" sz="1800" i="1"/>
                        <a:t>kaster</a:t>
                      </a:r>
                    </a:p>
                  </a:txBody>
                  <a:tcPr marL="91447" marR="91447" marT="45733" marB="45733">
                    <a:solidFill>
                      <a:schemeClr val="accent1">
                        <a:lumMod val="40000"/>
                        <a:lumOff val="60000"/>
                      </a:schemeClr>
                    </a:solidFill>
                  </a:tcPr>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r>
                        <a:rPr lang="en-GB" sz="1800" i="1"/>
                        <a:t>kastede</a:t>
                      </a:r>
                    </a:p>
                  </a:txBody>
                  <a:tcPr marL="91447" marR="91447" marT="45733" marB="45733">
                    <a:solidFill>
                      <a:srgbClr val="EDC1B6"/>
                    </a:solidFill>
                  </a:tcPr>
                </a:tc>
                <a:tc>
                  <a:txBody>
                    <a:bodyPr/>
                    <a:lstStyle/>
                    <a:p>
                      <a:endParaRPr lang="en-GB" sz="1800" dirty="0"/>
                    </a:p>
                  </a:txBody>
                  <a:tcPr marL="91447" marR="91447" marT="45733" marB="45733"/>
                </a:tc>
              </a:tr>
            </a:tbl>
          </a:graphicData>
        </a:graphic>
      </p:graphicFrame>
      <p:graphicFrame>
        <p:nvGraphicFramePr>
          <p:cNvPr id="6" name="Content Placeholder 3"/>
          <p:cNvGraphicFramePr>
            <a:graphicFrameLocks/>
          </p:cNvGraphicFramePr>
          <p:nvPr/>
        </p:nvGraphicFramePr>
        <p:xfrm>
          <a:off x="1084263" y="4202113"/>
          <a:ext cx="6875462" cy="2225676"/>
        </p:xfrm>
        <a:graphic>
          <a:graphicData uri="http://schemas.openxmlformats.org/drawingml/2006/table">
            <a:tbl>
              <a:tblPr firstRow="1" bandRow="1">
                <a:tableStyleId>{2D5ABB26-0587-4C30-8999-92F81FD0307C}</a:tableStyleId>
              </a:tblPr>
              <a:tblGrid>
                <a:gridCol w="1235875"/>
                <a:gridCol w="1235875"/>
                <a:gridCol w="1235875"/>
                <a:gridCol w="276547"/>
                <a:gridCol w="1483597"/>
                <a:gridCol w="1407693"/>
              </a:tblGrid>
              <a:tr h="370946">
                <a:tc>
                  <a:txBody>
                    <a:bodyPr/>
                    <a:lstStyle/>
                    <a:p>
                      <a:r>
                        <a:rPr lang="en-GB" sz="1800" b="1" i="0">
                          <a:solidFill>
                            <a:schemeClr val="tx2"/>
                          </a:solidFill>
                        </a:rPr>
                        <a:t>Faroese</a:t>
                      </a:r>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a:p>
                  </a:txBody>
                  <a:tcPr marL="91447" marR="91447" marT="45733" marB="45733"/>
                </a:tc>
                <a:tc>
                  <a:txBody>
                    <a:bodyPr/>
                    <a:lstStyle/>
                    <a:p>
                      <a:endParaRPr lang="en-GB" sz="1800" dirty="0"/>
                    </a:p>
                  </a:txBody>
                  <a:tcPr marL="91447" marR="91447" marT="45733" marB="45733"/>
                </a:tc>
              </a:tr>
              <a:tr h="370946">
                <a:tc>
                  <a:txBody>
                    <a:bodyPr/>
                    <a:lstStyle/>
                    <a:p>
                      <a:r>
                        <a:rPr lang="en-GB" sz="1800" i="1"/>
                        <a:t>kasta</a:t>
                      </a:r>
                    </a:p>
                  </a:txBody>
                  <a:tcPr marL="91447" marR="91447" marT="45733" marB="45733">
                    <a:noFill/>
                  </a:tcPr>
                </a:tc>
                <a:tc>
                  <a:txBody>
                    <a:bodyPr/>
                    <a:lstStyle/>
                    <a:p>
                      <a:r>
                        <a:rPr lang="en-GB" sz="1800"/>
                        <a:t>Present</a:t>
                      </a:r>
                    </a:p>
                  </a:txBody>
                  <a:tcPr marL="91447" marR="91447" marT="45733" marB="45733">
                    <a:noFill/>
                  </a:tcPr>
                </a:tc>
                <a:tc>
                  <a:txBody>
                    <a:bodyPr/>
                    <a:lstStyle/>
                    <a:p>
                      <a:endParaRPr lang="en-GB" sz="1800"/>
                    </a:p>
                  </a:txBody>
                  <a:tcPr marL="91447" marR="91447" marT="45733" marB="45733">
                    <a:noFill/>
                  </a:tcPr>
                </a:tc>
                <a:tc>
                  <a:txBody>
                    <a:bodyPr/>
                    <a:lstStyle/>
                    <a:p>
                      <a:endParaRPr lang="en-GB" sz="1800"/>
                    </a:p>
                  </a:txBody>
                  <a:tcPr marL="91447" marR="91447" marT="45733" marB="45733">
                    <a:noFill/>
                  </a:tcPr>
                </a:tc>
                <a:tc>
                  <a:txBody>
                    <a:bodyPr/>
                    <a:lstStyle/>
                    <a:p>
                      <a:r>
                        <a:rPr lang="en-GB" sz="1800"/>
                        <a:t>Past</a:t>
                      </a:r>
                    </a:p>
                  </a:txBody>
                  <a:tcPr marL="91447" marR="91447" marT="45733" marB="45733">
                    <a:noFill/>
                  </a:tcPr>
                </a:tc>
                <a:tc>
                  <a:txBody>
                    <a:bodyPr/>
                    <a:lstStyle/>
                    <a:p>
                      <a:endParaRPr lang="en-GB" sz="1800"/>
                    </a:p>
                  </a:txBody>
                  <a:tcPr marL="91447" marR="91447" marT="45733" marB="45733">
                    <a:noFill/>
                  </a:tcPr>
                </a:tc>
              </a:tr>
              <a:tr h="370946">
                <a:tc>
                  <a:txBody>
                    <a:bodyPr/>
                    <a:lstStyle/>
                    <a:p>
                      <a:endParaRPr lang="en-GB" sz="1800"/>
                    </a:p>
                  </a:txBody>
                  <a:tcPr marL="91447" marR="91447" marT="45733" marB="45733">
                    <a:noFill/>
                  </a:tcPr>
                </a:tc>
                <a:tc>
                  <a:txBody>
                    <a:bodyPr/>
                    <a:lstStyle/>
                    <a:p>
                      <a:r>
                        <a:rPr lang="en-GB" sz="1800"/>
                        <a:t>Singular</a:t>
                      </a:r>
                    </a:p>
                  </a:txBody>
                  <a:tcPr marL="91447" marR="91447" marT="45733" marB="45733">
                    <a:noFill/>
                  </a:tcPr>
                </a:tc>
                <a:tc>
                  <a:txBody>
                    <a:bodyPr/>
                    <a:lstStyle/>
                    <a:p>
                      <a:r>
                        <a:rPr lang="en-GB" sz="1800"/>
                        <a:t>Plural</a:t>
                      </a:r>
                    </a:p>
                  </a:txBody>
                  <a:tcPr marL="91447" marR="91447" marT="45733" marB="45733">
                    <a:noFill/>
                  </a:tcPr>
                </a:tc>
                <a:tc>
                  <a:txBody>
                    <a:bodyPr/>
                    <a:lstStyle/>
                    <a:p>
                      <a:endParaRPr lang="en-GB" sz="1800"/>
                    </a:p>
                  </a:txBody>
                  <a:tcPr marL="91447" marR="91447" marT="45733" marB="45733">
                    <a:noFill/>
                  </a:tcPr>
                </a:tc>
                <a:tc>
                  <a:txBody>
                    <a:bodyPr/>
                    <a:lstStyle/>
                    <a:p>
                      <a:r>
                        <a:rPr lang="en-GB" sz="1800"/>
                        <a:t>Singular</a:t>
                      </a:r>
                    </a:p>
                  </a:txBody>
                  <a:tcPr marL="91447" marR="91447" marT="45733" marB="45733">
                    <a:noFill/>
                  </a:tcPr>
                </a:tc>
                <a:tc>
                  <a:txBody>
                    <a:bodyPr/>
                    <a:lstStyle/>
                    <a:p>
                      <a:r>
                        <a:rPr lang="en-GB" sz="1800"/>
                        <a:t>Plural</a:t>
                      </a:r>
                    </a:p>
                  </a:txBody>
                  <a:tcPr marL="91447" marR="91447" marT="45733" marB="45733">
                    <a:no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1</a:t>
                      </a:r>
                      <a:r>
                        <a:rPr lang="en-GB" sz="1800" baseline="30000"/>
                        <a:t>st</a:t>
                      </a:r>
                      <a:r>
                        <a:rPr lang="en-GB" sz="1800"/>
                        <a:t> </a:t>
                      </a:r>
                    </a:p>
                  </a:txBody>
                  <a:tcPr marL="91447" marR="91447" marT="45733" marB="45733"/>
                </a:tc>
                <a:tc>
                  <a:txBody>
                    <a:bodyPr/>
                    <a:lstStyle/>
                    <a:p>
                      <a:r>
                        <a:rPr lang="en-GB" sz="1800" i="1"/>
                        <a:t>kasti</a:t>
                      </a:r>
                    </a:p>
                  </a:txBody>
                  <a:tcPr marL="91447" marR="91447" marT="45733" marB="45733">
                    <a:solidFill>
                      <a:schemeClr val="accent3">
                        <a:lumMod val="40000"/>
                        <a:lumOff val="60000"/>
                      </a:schemeClr>
                    </a:solidFill>
                  </a:tcPr>
                </a:tc>
                <a:tc>
                  <a:txBody>
                    <a:bodyPr/>
                    <a:lstStyle/>
                    <a:p>
                      <a:r>
                        <a:rPr lang="en-GB" sz="1800" i="1"/>
                        <a:t>kasta</a:t>
                      </a:r>
                    </a:p>
                  </a:txBody>
                  <a:tcPr marL="91447" marR="91447" marT="45733" marB="45733">
                    <a:solidFill>
                      <a:schemeClr val="accent3">
                        <a:lumMod val="40000"/>
                        <a:lumOff val="60000"/>
                      </a:schemeClr>
                    </a:solidFill>
                  </a:tcPr>
                </a:tc>
                <a:tc>
                  <a:txBody>
                    <a:bodyPr/>
                    <a:lstStyle/>
                    <a:p>
                      <a:endParaRPr lang="en-GB" sz="1800"/>
                    </a:p>
                  </a:txBody>
                  <a:tcPr marL="91447" marR="91447" marT="45733" marB="45733"/>
                </a:tc>
                <a:tc>
                  <a:txBody>
                    <a:bodyPr/>
                    <a:lstStyle/>
                    <a:p>
                      <a:r>
                        <a:rPr lang="en-GB" sz="1800" i="1"/>
                        <a:t>kastaði</a:t>
                      </a:r>
                    </a:p>
                  </a:txBody>
                  <a:tcPr marL="91447" marR="91447" marT="45733" marB="45733">
                    <a:solidFill>
                      <a:srgbClr val="D1DEDF"/>
                    </a:solidFill>
                  </a:tcPr>
                </a:tc>
                <a:tc>
                  <a:txBody>
                    <a:bodyPr/>
                    <a:lstStyle/>
                    <a:p>
                      <a:r>
                        <a:rPr lang="en-GB" sz="1800" i="1"/>
                        <a:t>kastaðu</a:t>
                      </a:r>
                    </a:p>
                  </a:txBody>
                  <a:tcPr marL="91447" marR="91447" marT="45733" marB="45733">
                    <a:solidFill>
                      <a:srgbClr val="D1DEDF"/>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2</a:t>
                      </a:r>
                      <a:r>
                        <a:rPr lang="en-GB" sz="1800" baseline="30000"/>
                        <a:t>nd</a:t>
                      </a:r>
                      <a:r>
                        <a:rPr lang="en-GB" sz="1800"/>
                        <a:t> </a:t>
                      </a:r>
                    </a:p>
                  </a:txBody>
                  <a:tcPr marL="91447" marR="91447" marT="45733" marB="45733"/>
                </a:tc>
                <a:tc>
                  <a:txBody>
                    <a:bodyPr/>
                    <a:lstStyle/>
                    <a:p>
                      <a:r>
                        <a:rPr lang="en-GB" sz="1800" i="1"/>
                        <a:t>kastar</a:t>
                      </a:r>
                    </a:p>
                  </a:txBody>
                  <a:tcPr marL="91447" marR="91447" marT="45733" marB="45733">
                    <a:solidFill>
                      <a:schemeClr val="accent3">
                        <a:lumMod val="40000"/>
                        <a:lumOff val="60000"/>
                      </a:schemeClr>
                    </a:solidFill>
                  </a:tcPr>
                </a:tc>
                <a:tc>
                  <a:txBody>
                    <a:bodyPr/>
                    <a:lstStyle/>
                    <a:p>
                      <a:r>
                        <a:rPr lang="en-GB" sz="1800" i="1"/>
                        <a:t>kasta</a:t>
                      </a:r>
                    </a:p>
                  </a:txBody>
                  <a:tcPr marL="91447" marR="91447" marT="45733" marB="45733">
                    <a:solidFill>
                      <a:schemeClr val="accent3">
                        <a:lumMod val="40000"/>
                        <a:lumOff val="60000"/>
                      </a:schemeClr>
                    </a:solidFill>
                  </a:tcPr>
                </a:tc>
                <a:tc>
                  <a:txBody>
                    <a:bodyPr/>
                    <a:lstStyle/>
                    <a:p>
                      <a:endParaRPr lang="en-GB" sz="1800"/>
                    </a:p>
                  </a:txBody>
                  <a:tcPr marL="91447" marR="91447" marT="45733" marB="45733"/>
                </a:tc>
                <a:tc>
                  <a:txBody>
                    <a:bodyPr/>
                    <a:lstStyle/>
                    <a:p>
                      <a:r>
                        <a:rPr lang="en-GB" sz="1800" i="1"/>
                        <a:t>kastaði</a:t>
                      </a:r>
                    </a:p>
                  </a:txBody>
                  <a:tcPr marL="91447" marR="91447" marT="45733" marB="45733">
                    <a:solidFill>
                      <a:srgbClr val="D1DED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i="1"/>
                        <a:t>kastaðu</a:t>
                      </a:r>
                    </a:p>
                  </a:txBody>
                  <a:tcPr marL="91447" marR="91447" marT="45733" marB="45733">
                    <a:solidFill>
                      <a:srgbClr val="D1DEDF"/>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3</a:t>
                      </a:r>
                      <a:r>
                        <a:rPr lang="en-GB" sz="1800" baseline="30000"/>
                        <a:t>rd</a:t>
                      </a:r>
                      <a:r>
                        <a:rPr lang="en-GB" sz="1800"/>
                        <a:t> </a:t>
                      </a:r>
                    </a:p>
                  </a:txBody>
                  <a:tcPr marL="91447" marR="91447" marT="45733" marB="45733"/>
                </a:tc>
                <a:tc>
                  <a:txBody>
                    <a:bodyPr/>
                    <a:lstStyle/>
                    <a:p>
                      <a:r>
                        <a:rPr lang="en-GB" sz="1800" i="1"/>
                        <a:t>kastar</a:t>
                      </a:r>
                    </a:p>
                  </a:txBody>
                  <a:tcPr marL="91447" marR="91447" marT="45733" marB="45733">
                    <a:solidFill>
                      <a:schemeClr val="accent3">
                        <a:lumMod val="40000"/>
                        <a:lumOff val="60000"/>
                      </a:schemeClr>
                    </a:solidFill>
                  </a:tcPr>
                </a:tc>
                <a:tc>
                  <a:txBody>
                    <a:bodyPr/>
                    <a:lstStyle/>
                    <a:p>
                      <a:r>
                        <a:rPr lang="en-GB" sz="1800" i="1"/>
                        <a:t>kasta</a:t>
                      </a:r>
                    </a:p>
                  </a:txBody>
                  <a:tcPr marL="91447" marR="91447" marT="45733" marB="45733">
                    <a:solidFill>
                      <a:schemeClr val="accent3">
                        <a:lumMod val="40000"/>
                        <a:lumOff val="60000"/>
                      </a:schemeClr>
                    </a:solidFill>
                  </a:tcPr>
                </a:tc>
                <a:tc>
                  <a:txBody>
                    <a:bodyPr/>
                    <a:lstStyle/>
                    <a:p>
                      <a:endParaRPr lang="en-GB" sz="1800"/>
                    </a:p>
                  </a:txBody>
                  <a:tcPr marL="91447" marR="91447" marT="45733" marB="45733"/>
                </a:tc>
                <a:tc>
                  <a:txBody>
                    <a:bodyPr/>
                    <a:lstStyle/>
                    <a:p>
                      <a:r>
                        <a:rPr lang="en-GB" sz="1800" i="1"/>
                        <a:t>kastaði</a:t>
                      </a:r>
                    </a:p>
                  </a:txBody>
                  <a:tcPr marL="91447" marR="91447" marT="45733" marB="45733">
                    <a:solidFill>
                      <a:srgbClr val="D1DED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i="1" dirty="0" err="1"/>
                        <a:t>kastaðu</a:t>
                      </a:r>
                      <a:endParaRPr lang="en-GB" sz="1800" i="1" dirty="0"/>
                    </a:p>
                  </a:txBody>
                  <a:tcPr marL="91447" marR="91447" marT="45733" marB="45733">
                    <a:solidFill>
                      <a:srgbClr val="D1DEDF"/>
                    </a:soli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Candara" charset="0"/>
                <a:ea typeface="ＭＳ Ｐゴシック" charset="0"/>
              </a:rPr>
              <a:t>A synchronic test case: Faroese</a:t>
            </a:r>
          </a:p>
        </p:txBody>
      </p:sp>
      <p:sp>
        <p:nvSpPr>
          <p:cNvPr id="30722" name="Content Placeholder 2"/>
          <p:cNvSpPr>
            <a:spLocks noGrp="1"/>
          </p:cNvSpPr>
          <p:nvPr>
            <p:ph idx="1"/>
          </p:nvPr>
        </p:nvSpPr>
        <p:spPr>
          <a:xfrm>
            <a:off x="457200" y="2386013"/>
            <a:ext cx="8229600" cy="1508125"/>
          </a:xfrm>
        </p:spPr>
        <p:txBody>
          <a:bodyPr/>
          <a:lstStyle/>
          <a:p>
            <a:r>
              <a:rPr lang="en-US">
                <a:latin typeface="Candara" charset="0"/>
                <a:ea typeface="ＭＳ Ｐゴシック" charset="0"/>
                <a:cs typeface="ＭＳ Ｐゴシック" charset="0"/>
              </a:rPr>
              <a:t>What do current theories predict about V-to-I in Faroese?</a:t>
            </a:r>
          </a:p>
          <a:p>
            <a:r>
              <a:rPr lang="en-US">
                <a:latin typeface="Candara" charset="0"/>
                <a:ea typeface="ＭＳ Ｐゴシック" charset="0"/>
                <a:cs typeface="ＭＳ Ｐゴシック" charset="0"/>
              </a:rPr>
              <a:t>How much agreement morphology does Faroese have?</a:t>
            </a:r>
          </a:p>
          <a:p>
            <a:r>
              <a:rPr lang="en-US">
                <a:latin typeface="Candara" charset="0"/>
                <a:ea typeface="ＭＳ Ｐゴシック" charset="0"/>
                <a:cs typeface="ＭＳ Ｐゴシック" charset="0"/>
              </a:rPr>
              <a:t>What are the facts about V-to-I in modern Faroese?</a:t>
            </a:r>
          </a:p>
          <a:p>
            <a:endParaRPr lang="en-US">
              <a:latin typeface="Candar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ndara" charset="0"/>
                <a:ea typeface="ＭＳ Ｐゴシック" charset="0"/>
              </a:rPr>
              <a:t>A synchronic test case: Faroese</a:t>
            </a:r>
          </a:p>
        </p:txBody>
      </p:sp>
      <p:sp>
        <p:nvSpPr>
          <p:cNvPr id="3" name="Content Placeholder 2"/>
          <p:cNvSpPr>
            <a:spLocks noGrp="1"/>
          </p:cNvSpPr>
          <p:nvPr>
            <p:ph idx="1"/>
          </p:nvPr>
        </p:nvSpPr>
        <p:spPr>
          <a:xfrm>
            <a:off x="457200" y="2386013"/>
            <a:ext cx="8229600" cy="2706687"/>
          </a:xfrm>
        </p:spPr>
        <p:txBody>
          <a:bodyPr/>
          <a:lstStyle/>
          <a:p>
            <a:pPr>
              <a:defRPr/>
            </a:pPr>
            <a:r>
              <a:rPr lang="en-US" dirty="0" smtClean="0"/>
              <a:t>What do current theories predict about V-to-I in Faroese?</a:t>
            </a:r>
          </a:p>
          <a:p>
            <a:pPr>
              <a:defRPr/>
            </a:pPr>
            <a:r>
              <a:rPr lang="en-US" dirty="0" smtClean="0"/>
              <a:t>How much agreement morphology does Faroese have?</a:t>
            </a:r>
          </a:p>
          <a:p>
            <a:pPr lvl="1">
              <a:defRPr/>
            </a:pPr>
            <a:r>
              <a:rPr lang="en-US" dirty="0" smtClean="0"/>
              <a:t>Strong RAH:	Not enough to allow V-to-I </a:t>
            </a:r>
          </a:p>
          <a:p>
            <a:pPr lvl="1">
              <a:defRPr/>
            </a:pPr>
            <a:r>
              <a:rPr lang="en-US" dirty="0" smtClean="0"/>
              <a:t>Weak RAH: 	Not enough to require V-to-I (?)</a:t>
            </a:r>
          </a:p>
          <a:p>
            <a:pPr>
              <a:defRPr/>
            </a:pPr>
            <a:r>
              <a:rPr lang="en-US" dirty="0" smtClean="0">
                <a:solidFill>
                  <a:srgbClr val="000000"/>
                </a:solidFill>
              </a:rPr>
              <a:t>What are the facts about V-to-I in modern Faroese?</a:t>
            </a:r>
          </a:p>
          <a:p>
            <a:pPr marL="0" indent="0">
              <a:buFont typeface="Wingdings" charset="0"/>
              <a:buNone/>
              <a:defRPr/>
            </a:pPr>
            <a:endParaRPr lang="en-US" dirty="0" smtClean="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ndara" charset="0"/>
                <a:ea typeface="ＭＳ Ｐゴシック" charset="0"/>
              </a:rPr>
              <a:t>A synchronic test case: Faroese</a:t>
            </a:r>
          </a:p>
        </p:txBody>
      </p:sp>
      <p:sp>
        <p:nvSpPr>
          <p:cNvPr id="3" name="Content Placeholder 2"/>
          <p:cNvSpPr>
            <a:spLocks noGrp="1"/>
          </p:cNvSpPr>
          <p:nvPr>
            <p:ph idx="1"/>
          </p:nvPr>
        </p:nvSpPr>
        <p:spPr>
          <a:xfrm>
            <a:off x="457200" y="2386013"/>
            <a:ext cx="8229600" cy="2706687"/>
          </a:xfrm>
        </p:spPr>
        <p:txBody>
          <a:bodyPr/>
          <a:lstStyle/>
          <a:p>
            <a:pPr>
              <a:defRPr/>
            </a:pPr>
            <a:r>
              <a:rPr lang="en-US" dirty="0" smtClean="0"/>
              <a:t>What do current theories predict about V-to-I in Faroese?</a:t>
            </a:r>
          </a:p>
          <a:p>
            <a:pPr>
              <a:defRPr/>
            </a:pPr>
            <a:r>
              <a:rPr lang="en-US" dirty="0" smtClean="0"/>
              <a:t>How much agreement morphology does Faroese have?</a:t>
            </a:r>
          </a:p>
          <a:p>
            <a:pPr lvl="1">
              <a:defRPr/>
            </a:pPr>
            <a:r>
              <a:rPr lang="en-US" dirty="0" smtClean="0"/>
              <a:t>Strong RAH:	Not enough to allow V-to-I </a:t>
            </a:r>
          </a:p>
          <a:p>
            <a:pPr lvl="1">
              <a:defRPr/>
            </a:pPr>
            <a:r>
              <a:rPr lang="en-US" dirty="0" smtClean="0"/>
              <a:t>Weak RAH: 	Not enough to require V-to-I (?)</a:t>
            </a:r>
          </a:p>
          <a:p>
            <a:pPr>
              <a:defRPr/>
            </a:pPr>
            <a:r>
              <a:rPr lang="en-US" dirty="0" smtClean="0">
                <a:solidFill>
                  <a:srgbClr val="61898A"/>
                </a:solidFill>
              </a:rPr>
              <a:t>What are the facts about V-to-I in modern Faroese?</a:t>
            </a:r>
          </a:p>
          <a:p>
            <a:pPr marL="0" indent="0">
              <a:buFont typeface="Wingdings" charset="0"/>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body" idx="1"/>
          </p:nvPr>
        </p:nvSpPr>
        <p:spPr>
          <a:xfrm>
            <a:off x="685800" y="1042988"/>
            <a:ext cx="7772400" cy="5434012"/>
          </a:xfrm>
          <a:ln>
            <a:miter lim="800000"/>
            <a:headEnd/>
            <a:tailEnd/>
          </a:ln>
          <a:extLst/>
        </p:spPr>
        <p:txBody>
          <a:bodyPr/>
          <a:lstStyle/>
          <a:p>
            <a:pPr marL="533400" indent="-533400">
              <a:lnSpc>
                <a:spcPct val="90000"/>
              </a:lnSpc>
              <a:buFont typeface="Times" charset="0"/>
              <a:buNone/>
              <a:defRPr/>
            </a:pPr>
            <a:r>
              <a:rPr lang="en-US" sz="2000" b="1" dirty="0">
                <a:solidFill>
                  <a:schemeClr val="accent1"/>
                </a:solidFill>
              </a:rPr>
              <a:t>Danish</a:t>
            </a:r>
            <a:r>
              <a:rPr lang="en-US" sz="2000" dirty="0"/>
              <a:t>, from </a:t>
            </a:r>
            <a:r>
              <a:rPr lang="en-US" sz="2000" dirty="0" err="1"/>
              <a:t>Vikner</a:t>
            </a:r>
            <a:r>
              <a:rPr lang="en-US" sz="2000" dirty="0"/>
              <a:t> (1995), pp. 109ff</a:t>
            </a:r>
          </a:p>
          <a:p>
            <a:pPr marL="533400" indent="-533400">
              <a:lnSpc>
                <a:spcPct val="90000"/>
              </a:lnSpc>
              <a:buFont typeface="Times" charset="0"/>
              <a:buNone/>
              <a:defRPr/>
            </a:pPr>
            <a:endParaRPr lang="en-US" sz="1400" dirty="0"/>
          </a:p>
          <a:p>
            <a:pPr marL="533400" indent="-533400">
              <a:lnSpc>
                <a:spcPct val="90000"/>
              </a:lnSpc>
              <a:buFont typeface="Times" charset="0"/>
              <a:buNone/>
              <a:defRPr/>
            </a:pPr>
            <a:r>
              <a:rPr lang="en-US" sz="2000" dirty="0"/>
              <a:t>1. 	</a:t>
            </a:r>
            <a:r>
              <a:rPr lang="en-US" sz="1800" dirty="0" err="1">
                <a:ea typeface="Candara" charset="0"/>
                <a:cs typeface="Candara" charset="0"/>
              </a:rPr>
              <a:t>Hvordan</a:t>
            </a:r>
            <a:r>
              <a:rPr lang="en-US" sz="1800" dirty="0">
                <a:ea typeface="Candara" charset="0"/>
                <a:cs typeface="Candara" charset="0"/>
              </a:rPr>
              <a:t> </a:t>
            </a:r>
            <a:r>
              <a:rPr lang="en-US" sz="1800" dirty="0" err="1">
                <a:ea typeface="Candara" charset="0"/>
                <a:cs typeface="Candara" charset="0"/>
              </a:rPr>
              <a:t>sagde</a:t>
            </a:r>
            <a:r>
              <a:rPr lang="en-US" sz="1800" dirty="0">
                <a:ea typeface="Candara" charset="0"/>
                <a:cs typeface="Candara" charset="0"/>
              </a:rPr>
              <a:t> </a:t>
            </a:r>
            <a:r>
              <a:rPr lang="en-US" sz="1800" dirty="0" err="1">
                <a:ea typeface="Candara" charset="0"/>
                <a:cs typeface="Candara" charset="0"/>
              </a:rPr>
              <a:t>hon</a:t>
            </a:r>
            <a:r>
              <a:rPr lang="en-US" sz="1800" dirty="0">
                <a:ea typeface="Candara" charset="0"/>
                <a:cs typeface="Candara" charset="0"/>
              </a:rPr>
              <a:t> …</a:t>
            </a:r>
            <a:r>
              <a:rPr lang="en-US" altLang="ja-JP" sz="1800" dirty="0">
                <a:ea typeface="Candara" charset="0"/>
                <a:cs typeface="Candara" charset="0"/>
              </a:rPr>
              <a:t/>
            </a:r>
            <a:br>
              <a:rPr lang="en-US" altLang="ja-JP" sz="1800" dirty="0">
                <a:ea typeface="Candara" charset="0"/>
                <a:cs typeface="Candara" charset="0"/>
              </a:rPr>
            </a:br>
            <a:r>
              <a:rPr lang="en-US" altLang="ja-JP" sz="1800" dirty="0">
                <a:ea typeface="Candara" charset="0"/>
                <a:cs typeface="Candara" charset="0"/>
              </a:rPr>
              <a:t>how           said     she</a:t>
            </a:r>
          </a:p>
          <a:p>
            <a:pPr marL="533400" indent="-533400">
              <a:lnSpc>
                <a:spcPct val="90000"/>
              </a:lnSpc>
              <a:buFont typeface="Times" charset="0"/>
              <a:buNone/>
              <a:defRPr/>
            </a:pPr>
            <a:r>
              <a:rPr lang="en-US" altLang="ja-JP" sz="1800" dirty="0">
                <a:ea typeface="Candara" charset="0"/>
                <a:cs typeface="Candara" charset="0"/>
              </a:rPr>
              <a:t>	</a:t>
            </a:r>
            <a:r>
              <a:rPr lang="en-US" altLang="ja-JP" sz="1800" i="1" dirty="0" err="1">
                <a:ea typeface="Candara" charset="0"/>
                <a:cs typeface="Candara" charset="0"/>
              </a:rPr>
              <a:t>How</a:t>
            </a:r>
            <a:r>
              <a:rPr lang="en-US" altLang="ja-JP" sz="1800" i="1" baseline="-25000" dirty="0" err="1">
                <a:ea typeface="Candara" charset="0"/>
                <a:cs typeface="Candara" charset="0"/>
              </a:rPr>
              <a:t>i</a:t>
            </a:r>
            <a:r>
              <a:rPr lang="en-US" altLang="ja-JP" sz="1800" i="1" dirty="0">
                <a:ea typeface="Candara" charset="0"/>
                <a:cs typeface="Candara" charset="0"/>
              </a:rPr>
              <a:t> did she say </a:t>
            </a:r>
          </a:p>
          <a:p>
            <a:pPr marL="533400" indent="-533400">
              <a:lnSpc>
                <a:spcPct val="90000"/>
              </a:lnSpc>
              <a:buFont typeface="Times" charset="0"/>
              <a:buNone/>
              <a:defRPr/>
            </a:pPr>
            <a:endParaRPr lang="en-US" sz="1800" dirty="0">
              <a:ea typeface="Candara" charset="0"/>
              <a:cs typeface="Candara" charset="0"/>
            </a:endParaRPr>
          </a:p>
          <a:p>
            <a:pPr marL="533400" indent="-533400">
              <a:lnSpc>
                <a:spcPct val="90000"/>
              </a:lnSpc>
              <a:buFont typeface="Times" charset="0"/>
              <a:buNone/>
              <a:defRPr/>
            </a:pPr>
            <a:r>
              <a:rPr lang="en-US" sz="1800" dirty="0">
                <a:ea typeface="Candara" charset="0"/>
                <a:cs typeface="Candara" charset="0"/>
              </a:rPr>
              <a:t>   a.	 … at                                        </a:t>
            </a:r>
            <a:r>
              <a:rPr lang="en-US" sz="1800" dirty="0" err="1">
                <a:ea typeface="Candara" charset="0"/>
                <a:cs typeface="Candara" charset="0"/>
              </a:rPr>
              <a:t>børnene</a:t>
            </a:r>
            <a:r>
              <a:rPr lang="en-US" sz="1800" dirty="0">
                <a:ea typeface="Candara" charset="0"/>
                <a:cs typeface="Candara" charset="0"/>
              </a:rPr>
              <a:t>         </a:t>
            </a:r>
            <a:r>
              <a:rPr lang="en-US" sz="1800" dirty="0" err="1">
                <a:solidFill>
                  <a:srgbClr val="FF8000"/>
                </a:solidFill>
                <a:ea typeface="Candara" charset="0"/>
                <a:cs typeface="Candara" charset="0"/>
              </a:rPr>
              <a:t>altid</a:t>
            </a:r>
            <a:r>
              <a:rPr lang="en-US" sz="1800" dirty="0">
                <a:solidFill>
                  <a:srgbClr val="FF8000"/>
                </a:solidFill>
                <a:ea typeface="Candara" charset="0"/>
                <a:cs typeface="Candara" charset="0"/>
              </a:rPr>
              <a:t>     </a:t>
            </a:r>
            <a:r>
              <a:rPr lang="en-US" sz="1800" b="1" dirty="0" err="1">
                <a:solidFill>
                  <a:schemeClr val="accent2"/>
                </a:solidFill>
                <a:ea typeface="Candara" charset="0"/>
                <a:cs typeface="Candara" charset="0"/>
              </a:rPr>
              <a:t>havde</a:t>
            </a:r>
            <a:r>
              <a:rPr lang="en-US" sz="1800" dirty="0">
                <a:ea typeface="Candara" charset="0"/>
                <a:cs typeface="Candara" charset="0"/>
              </a:rPr>
              <a:t> </a:t>
            </a:r>
            <a:r>
              <a:rPr lang="en-US" sz="1800" dirty="0" err="1">
                <a:ea typeface="Candara" charset="0"/>
                <a:cs typeface="Candara" charset="0"/>
              </a:rPr>
              <a:t>lært</a:t>
            </a:r>
            <a:r>
              <a:rPr lang="en-US" sz="1800" dirty="0">
                <a:ea typeface="Candara" charset="0"/>
                <a:cs typeface="Candara" charset="0"/>
              </a:rPr>
              <a:t> </a:t>
            </a:r>
            <a:r>
              <a:rPr lang="en-US" sz="1800" dirty="0" err="1">
                <a:ea typeface="Candara" charset="0"/>
                <a:cs typeface="Candara" charset="0"/>
              </a:rPr>
              <a:t>historie</a:t>
            </a:r>
            <a:r>
              <a:rPr lang="en-US" sz="1800" dirty="0">
                <a:ea typeface="Candara" charset="0"/>
                <a:cs typeface="Candara" charset="0"/>
              </a:rPr>
              <a:t>?</a:t>
            </a:r>
            <a:r>
              <a:rPr lang="en-US" altLang="ja-JP" sz="1800" dirty="0">
                <a:ea typeface="Candara" charset="0"/>
                <a:cs typeface="Candara" charset="0"/>
              </a:rPr>
              <a:t> </a:t>
            </a:r>
            <a:br>
              <a:rPr lang="en-US" altLang="ja-JP" sz="1800" dirty="0">
                <a:ea typeface="Candara" charset="0"/>
                <a:cs typeface="Candara" charset="0"/>
              </a:rPr>
            </a:br>
            <a:r>
              <a:rPr lang="en-US" altLang="ja-JP" sz="1800" i="1" dirty="0">
                <a:ea typeface="Candara" charset="0"/>
                <a:cs typeface="Candara" charset="0"/>
              </a:rPr>
              <a:t>      that                                       children-</a:t>
            </a:r>
            <a:r>
              <a:rPr lang="en-US" altLang="ja-JP" sz="1800" i="1" dirty="0" err="1">
                <a:ea typeface="Candara" charset="0"/>
                <a:cs typeface="Candara" charset="0"/>
              </a:rPr>
              <a:t>def</a:t>
            </a:r>
            <a:r>
              <a:rPr lang="en-US" altLang="ja-JP" sz="1800" i="1" dirty="0">
                <a:ea typeface="Candara" charset="0"/>
                <a:cs typeface="Candara" charset="0"/>
              </a:rPr>
              <a:t>   always had       learned history</a:t>
            </a:r>
          </a:p>
          <a:p>
            <a:pPr marL="533400" indent="-533400">
              <a:lnSpc>
                <a:spcPct val="90000"/>
              </a:lnSpc>
              <a:buFont typeface="Times" charset="0"/>
              <a:buNone/>
              <a:defRPr/>
            </a:pPr>
            <a:r>
              <a:rPr lang="en-US" altLang="ja-JP" sz="1800" dirty="0">
                <a:ea typeface="Candara" charset="0"/>
                <a:cs typeface="Candara" charset="0"/>
              </a:rPr>
              <a:t>	 … that [the children always had learned history </a:t>
            </a:r>
            <a:r>
              <a:rPr lang="en-US" altLang="ja-JP" sz="1800" dirty="0" err="1">
                <a:ea typeface="Candara" charset="0"/>
                <a:cs typeface="Candara" charset="0"/>
              </a:rPr>
              <a:t>t</a:t>
            </a:r>
            <a:r>
              <a:rPr lang="en-US" altLang="ja-JP" sz="1800" baseline="-25000" dirty="0" err="1">
                <a:ea typeface="Candara" charset="0"/>
                <a:cs typeface="Candara" charset="0"/>
              </a:rPr>
              <a:t>i</a:t>
            </a:r>
            <a:r>
              <a:rPr lang="en-US" altLang="ja-JP" sz="1800" dirty="0">
                <a:ea typeface="Candara" charset="0"/>
                <a:cs typeface="Candara" charset="0"/>
              </a:rPr>
              <a:t> ].</a:t>
            </a:r>
            <a:r>
              <a:rPr lang="en-US" sz="1800" dirty="0">
                <a:ea typeface="Candara" charset="0"/>
                <a:cs typeface="Candara" charset="0"/>
              </a:rPr>
              <a:t> </a:t>
            </a:r>
          </a:p>
          <a:p>
            <a:pPr marL="533400" indent="-533400">
              <a:lnSpc>
                <a:spcPct val="90000"/>
              </a:lnSpc>
              <a:buFont typeface="Times" charset="0"/>
              <a:buNone/>
              <a:defRPr/>
            </a:pPr>
            <a:r>
              <a:rPr lang="en-US" sz="1800" dirty="0">
                <a:ea typeface="Candara" charset="0"/>
                <a:cs typeface="Candara" charset="0"/>
              </a:rPr>
              <a:t>  </a:t>
            </a:r>
            <a:endParaRPr lang="en-US" altLang="ja-JP" sz="1800" i="1" dirty="0">
              <a:ea typeface="Candara" charset="0"/>
              <a:cs typeface="Candara" charset="0"/>
            </a:endParaRPr>
          </a:p>
          <a:p>
            <a:pPr marL="533400" indent="-533400">
              <a:lnSpc>
                <a:spcPct val="90000"/>
              </a:lnSpc>
              <a:buFont typeface="Arial" charset="0"/>
              <a:buNone/>
              <a:defRPr/>
            </a:pPr>
            <a:r>
              <a:rPr lang="en-US" sz="1800" dirty="0">
                <a:ea typeface="Candara" charset="0"/>
                <a:cs typeface="Candara" charset="0"/>
              </a:rPr>
              <a:t>  </a:t>
            </a:r>
            <a:r>
              <a:rPr lang="en-US" sz="1800" dirty="0" smtClean="0">
                <a:ea typeface="Candara" charset="0"/>
                <a:cs typeface="Candara" charset="0"/>
              </a:rPr>
              <a:t> b. </a:t>
            </a:r>
            <a:r>
              <a:rPr lang="en-US" sz="1800" dirty="0">
                <a:ea typeface="Candara" charset="0"/>
                <a:cs typeface="Candara" charset="0"/>
              </a:rPr>
              <a:t>*…  at </a:t>
            </a:r>
            <a:r>
              <a:rPr lang="en-US" sz="1800" dirty="0" err="1">
                <a:ea typeface="Candara" charset="0"/>
                <a:cs typeface="Candara" charset="0"/>
              </a:rPr>
              <a:t>børnene</a:t>
            </a:r>
            <a:r>
              <a:rPr lang="en-US" sz="1800" dirty="0">
                <a:ea typeface="Candara" charset="0"/>
                <a:cs typeface="Candara" charset="0"/>
              </a:rPr>
              <a:t>            </a:t>
            </a:r>
            <a:r>
              <a:rPr lang="en-US" sz="1800" b="1" dirty="0" err="1">
                <a:solidFill>
                  <a:schemeClr val="accent2"/>
                </a:solidFill>
                <a:ea typeface="Candara" charset="0"/>
                <a:cs typeface="Candara" charset="0"/>
              </a:rPr>
              <a:t>havde</a:t>
            </a:r>
            <a:r>
              <a:rPr lang="en-US" sz="1800" dirty="0">
                <a:ea typeface="Candara" charset="0"/>
                <a:cs typeface="Candara" charset="0"/>
              </a:rPr>
              <a:t>  </a:t>
            </a:r>
            <a:r>
              <a:rPr lang="en-US" sz="1800" strike="sngStrike" dirty="0" err="1">
                <a:solidFill>
                  <a:srgbClr val="B3B3B3"/>
                </a:solidFill>
                <a:ea typeface="Candara" charset="0"/>
                <a:cs typeface="Candara" charset="0"/>
              </a:rPr>
              <a:t>børnene</a:t>
            </a:r>
            <a:r>
              <a:rPr lang="en-US" sz="1800" dirty="0">
                <a:ea typeface="Candara" charset="0"/>
                <a:cs typeface="Candara" charset="0"/>
              </a:rPr>
              <a:t>        </a:t>
            </a:r>
            <a:r>
              <a:rPr lang="en-US" sz="1800" dirty="0" err="1">
                <a:solidFill>
                  <a:srgbClr val="FF8000"/>
                </a:solidFill>
                <a:ea typeface="Candara" charset="0"/>
                <a:cs typeface="Candara" charset="0"/>
              </a:rPr>
              <a:t>altid</a:t>
            </a:r>
            <a:r>
              <a:rPr lang="en-US" sz="1800" dirty="0">
                <a:ea typeface="Candara" charset="0"/>
                <a:cs typeface="Candara" charset="0"/>
              </a:rPr>
              <a:t>     </a:t>
            </a:r>
            <a:r>
              <a:rPr lang="en-US" sz="1800" strike="sngStrike" dirty="0" err="1">
                <a:solidFill>
                  <a:srgbClr val="B3B3B3"/>
                </a:solidFill>
                <a:ea typeface="Candara" charset="0"/>
                <a:cs typeface="Candara" charset="0"/>
              </a:rPr>
              <a:t>havde</a:t>
            </a:r>
            <a:r>
              <a:rPr lang="en-US" sz="1800" dirty="0">
                <a:solidFill>
                  <a:schemeClr val="accent2"/>
                </a:solidFill>
                <a:ea typeface="Candara" charset="0"/>
                <a:cs typeface="Candara" charset="0"/>
              </a:rPr>
              <a:t> </a:t>
            </a:r>
            <a:r>
              <a:rPr lang="en-US" sz="1800" dirty="0">
                <a:ea typeface="Candara" charset="0"/>
                <a:cs typeface="Candara" charset="0"/>
              </a:rPr>
              <a:t> </a:t>
            </a:r>
            <a:r>
              <a:rPr lang="en-US" sz="1800" dirty="0" err="1">
                <a:ea typeface="Candara" charset="0"/>
                <a:cs typeface="Candara" charset="0"/>
              </a:rPr>
              <a:t>lært</a:t>
            </a:r>
            <a:r>
              <a:rPr lang="en-US" sz="1800" dirty="0">
                <a:ea typeface="Candara" charset="0"/>
                <a:cs typeface="Candara" charset="0"/>
              </a:rPr>
              <a:t> </a:t>
            </a:r>
            <a:r>
              <a:rPr lang="en-US" sz="1800" dirty="0" err="1">
                <a:ea typeface="Candara" charset="0"/>
                <a:cs typeface="Candara" charset="0"/>
              </a:rPr>
              <a:t>historie</a:t>
            </a:r>
            <a:r>
              <a:rPr lang="en-US" sz="1800" dirty="0">
                <a:ea typeface="Candara" charset="0"/>
                <a:cs typeface="Candara" charset="0"/>
              </a:rPr>
              <a:t>?</a:t>
            </a:r>
            <a:r>
              <a:rPr lang="en-US" altLang="ja-JP" sz="1800" dirty="0">
                <a:ea typeface="Candara" charset="0"/>
                <a:cs typeface="Candara" charset="0"/>
              </a:rPr>
              <a:t> </a:t>
            </a:r>
            <a:br>
              <a:rPr lang="en-US" altLang="ja-JP" sz="1800" dirty="0">
                <a:ea typeface="Candara" charset="0"/>
                <a:cs typeface="Candara" charset="0"/>
              </a:rPr>
            </a:br>
            <a:r>
              <a:rPr lang="en-US" altLang="ja-JP" sz="1800" i="1" dirty="0">
                <a:ea typeface="Candara" charset="0"/>
                <a:cs typeface="Candara" charset="0"/>
              </a:rPr>
              <a:t>      that children-</a:t>
            </a:r>
            <a:r>
              <a:rPr lang="en-US" altLang="ja-JP" sz="1800" i="1" dirty="0" err="1">
                <a:ea typeface="Candara" charset="0"/>
                <a:cs typeface="Candara" charset="0"/>
              </a:rPr>
              <a:t>def</a:t>
            </a:r>
            <a:r>
              <a:rPr lang="en-US" altLang="ja-JP" sz="1800" i="1" dirty="0">
                <a:ea typeface="Candara" charset="0"/>
                <a:cs typeface="Candara" charset="0"/>
              </a:rPr>
              <a:t> had                                  always               learned history</a:t>
            </a:r>
          </a:p>
          <a:p>
            <a:pPr marL="533400" indent="-533400">
              <a:lnSpc>
                <a:spcPct val="90000"/>
              </a:lnSpc>
              <a:buFont typeface="Times" charset="0"/>
              <a:buNone/>
              <a:defRPr/>
            </a:pPr>
            <a:r>
              <a:rPr lang="en-US" altLang="ja-JP" sz="1800" dirty="0">
                <a:ea typeface="Candara" charset="0"/>
                <a:cs typeface="Candara" charset="0"/>
              </a:rPr>
              <a:t>	… that [the children had always learned history </a:t>
            </a:r>
            <a:r>
              <a:rPr lang="en-US" altLang="ja-JP" sz="1800" dirty="0" err="1">
                <a:ea typeface="Candara" charset="0"/>
                <a:cs typeface="Candara" charset="0"/>
              </a:rPr>
              <a:t>t</a:t>
            </a:r>
            <a:r>
              <a:rPr lang="en-US" altLang="ja-JP" sz="1800" baseline="-25000" dirty="0" err="1">
                <a:ea typeface="Candara" charset="0"/>
                <a:cs typeface="Candara" charset="0"/>
              </a:rPr>
              <a:t>i</a:t>
            </a:r>
            <a:r>
              <a:rPr lang="en-US" altLang="ja-JP" sz="1800" dirty="0">
                <a:ea typeface="Candara" charset="0"/>
                <a:cs typeface="Candara" charset="0"/>
              </a:rPr>
              <a:t> ].</a:t>
            </a:r>
            <a:r>
              <a:rPr lang="en-US" sz="1800" dirty="0">
                <a:ea typeface="Candara" charset="0"/>
                <a:cs typeface="Candara" charset="0"/>
              </a:rPr>
              <a:t> </a:t>
            </a:r>
          </a:p>
          <a:p>
            <a:pPr marL="533400" indent="-533400">
              <a:lnSpc>
                <a:spcPct val="90000"/>
              </a:lnSpc>
              <a:buFont typeface="Times" charset="0"/>
              <a:buNone/>
              <a:defRPr/>
            </a:pPr>
            <a:r>
              <a:rPr lang="en-US" sz="1800" dirty="0"/>
              <a:t>   </a:t>
            </a:r>
          </a:p>
          <a:p>
            <a:pPr marL="533400" indent="-533400">
              <a:lnSpc>
                <a:spcPct val="90000"/>
              </a:lnSpc>
              <a:buFont typeface="Times" charset="0"/>
              <a:buNone/>
              <a:defRPr/>
            </a:pPr>
            <a:r>
              <a:rPr lang="en-US" sz="1800" dirty="0">
                <a:ea typeface="Candara" charset="0"/>
                <a:cs typeface="Candara" charset="0"/>
              </a:rPr>
              <a:t> </a:t>
            </a:r>
            <a:r>
              <a:rPr lang="en-US" sz="1800" dirty="0" smtClean="0">
                <a:ea typeface="Candara" charset="0"/>
                <a:cs typeface="Candara" charset="0"/>
              </a:rPr>
              <a:t>  c. </a:t>
            </a:r>
            <a:r>
              <a:rPr lang="en-US" sz="1800" dirty="0">
                <a:ea typeface="Candara" charset="0"/>
                <a:cs typeface="Candara" charset="0"/>
              </a:rPr>
              <a:t>* … at     </a:t>
            </a:r>
            <a:r>
              <a:rPr lang="en-US" sz="1800" dirty="0" err="1">
                <a:ea typeface="Candara" charset="0"/>
                <a:cs typeface="Candara" charset="0"/>
              </a:rPr>
              <a:t>i</a:t>
            </a:r>
            <a:r>
              <a:rPr lang="en-US" sz="1800" dirty="0">
                <a:ea typeface="Candara" charset="0"/>
                <a:cs typeface="Candara" charset="0"/>
              </a:rPr>
              <a:t> </a:t>
            </a:r>
            <a:r>
              <a:rPr lang="en-US" sz="1800" dirty="0" err="1">
                <a:ea typeface="Candara" charset="0"/>
                <a:cs typeface="Candara" charset="0"/>
              </a:rPr>
              <a:t>skolen</a:t>
            </a:r>
            <a:r>
              <a:rPr lang="en-US" sz="1800" dirty="0">
                <a:ea typeface="Candara" charset="0"/>
                <a:cs typeface="Candara" charset="0"/>
              </a:rPr>
              <a:t>         </a:t>
            </a:r>
            <a:r>
              <a:rPr lang="en-US" sz="1800" b="1" dirty="0" err="1">
                <a:solidFill>
                  <a:schemeClr val="accent2"/>
                </a:solidFill>
                <a:ea typeface="Candara" charset="0"/>
                <a:cs typeface="Candara" charset="0"/>
              </a:rPr>
              <a:t>havde</a:t>
            </a:r>
            <a:r>
              <a:rPr lang="en-US" sz="1800" dirty="0">
                <a:ea typeface="Candara" charset="0"/>
                <a:cs typeface="Candara" charset="0"/>
              </a:rPr>
              <a:t> </a:t>
            </a:r>
            <a:r>
              <a:rPr lang="en-US" sz="1800" dirty="0" err="1">
                <a:ea typeface="Candara" charset="0"/>
                <a:cs typeface="Candara" charset="0"/>
              </a:rPr>
              <a:t>børnene</a:t>
            </a:r>
            <a:r>
              <a:rPr lang="en-US" sz="1800" dirty="0">
                <a:ea typeface="Candara" charset="0"/>
                <a:cs typeface="Candara" charset="0"/>
              </a:rPr>
              <a:t>        </a:t>
            </a:r>
            <a:r>
              <a:rPr lang="en-US" sz="1800" dirty="0" err="1">
                <a:solidFill>
                  <a:srgbClr val="FF8000"/>
                </a:solidFill>
                <a:ea typeface="Candara" charset="0"/>
                <a:cs typeface="Candara" charset="0"/>
              </a:rPr>
              <a:t>altid</a:t>
            </a:r>
            <a:r>
              <a:rPr lang="en-US" sz="1800" dirty="0">
                <a:ea typeface="Candara" charset="0"/>
                <a:cs typeface="Candara" charset="0"/>
              </a:rPr>
              <a:t>     </a:t>
            </a:r>
            <a:r>
              <a:rPr lang="en-US" sz="1800" strike="sngStrike" dirty="0" err="1">
                <a:solidFill>
                  <a:srgbClr val="B3B3B3"/>
                </a:solidFill>
                <a:ea typeface="Candara" charset="0"/>
                <a:cs typeface="Candara" charset="0"/>
              </a:rPr>
              <a:t>havde</a:t>
            </a:r>
            <a:r>
              <a:rPr lang="en-US" sz="1800" dirty="0">
                <a:solidFill>
                  <a:schemeClr val="accent2"/>
                </a:solidFill>
                <a:ea typeface="Candara" charset="0"/>
                <a:cs typeface="Candara" charset="0"/>
              </a:rPr>
              <a:t> </a:t>
            </a:r>
            <a:r>
              <a:rPr lang="en-US" sz="1800" dirty="0">
                <a:ea typeface="Candara" charset="0"/>
                <a:cs typeface="Candara" charset="0"/>
              </a:rPr>
              <a:t> </a:t>
            </a:r>
            <a:r>
              <a:rPr lang="en-US" sz="1800" dirty="0" err="1">
                <a:ea typeface="Candara" charset="0"/>
                <a:cs typeface="Candara" charset="0"/>
              </a:rPr>
              <a:t>lært</a:t>
            </a:r>
            <a:r>
              <a:rPr lang="en-US" sz="1800" dirty="0">
                <a:ea typeface="Candara" charset="0"/>
                <a:cs typeface="Candara" charset="0"/>
              </a:rPr>
              <a:t> </a:t>
            </a:r>
            <a:r>
              <a:rPr lang="en-US" sz="1800" dirty="0" err="1">
                <a:ea typeface="Candara" charset="0"/>
                <a:cs typeface="Candara" charset="0"/>
              </a:rPr>
              <a:t>historie</a:t>
            </a:r>
            <a:r>
              <a:rPr lang="en-US" sz="1800" dirty="0">
                <a:ea typeface="Candara" charset="0"/>
                <a:cs typeface="Candara" charset="0"/>
              </a:rPr>
              <a:t>?</a:t>
            </a:r>
            <a:r>
              <a:rPr lang="en-US" altLang="ja-JP" sz="1800" dirty="0">
                <a:ea typeface="Candara" charset="0"/>
                <a:cs typeface="Candara" charset="0"/>
              </a:rPr>
              <a:t> </a:t>
            </a:r>
            <a:br>
              <a:rPr lang="en-US" altLang="ja-JP" sz="1800" dirty="0">
                <a:ea typeface="Candara" charset="0"/>
                <a:cs typeface="Candara" charset="0"/>
              </a:rPr>
            </a:br>
            <a:r>
              <a:rPr lang="en-US" altLang="ja-JP" sz="1800" dirty="0">
                <a:ea typeface="Candara" charset="0"/>
                <a:cs typeface="Candara" charset="0"/>
              </a:rPr>
              <a:t>      </a:t>
            </a:r>
            <a:r>
              <a:rPr lang="en-US" altLang="ja-JP" sz="1800" i="1" dirty="0">
                <a:ea typeface="Candara" charset="0"/>
                <a:cs typeface="Candara" charset="0"/>
              </a:rPr>
              <a:t>that in school       had      children-</a:t>
            </a:r>
            <a:r>
              <a:rPr lang="en-US" altLang="ja-JP" sz="1800" i="1" dirty="0" err="1">
                <a:ea typeface="Candara" charset="0"/>
                <a:cs typeface="Candara" charset="0"/>
              </a:rPr>
              <a:t>def</a:t>
            </a:r>
            <a:r>
              <a:rPr lang="en-US" altLang="ja-JP" sz="1800" i="1" dirty="0">
                <a:ea typeface="Candara" charset="0"/>
                <a:cs typeface="Candara" charset="0"/>
              </a:rPr>
              <a:t>  always                learned history</a:t>
            </a:r>
          </a:p>
          <a:p>
            <a:pPr marL="533400" indent="-533400">
              <a:lnSpc>
                <a:spcPct val="90000"/>
              </a:lnSpc>
              <a:buFont typeface="Times" charset="0"/>
              <a:buNone/>
              <a:defRPr/>
            </a:pPr>
            <a:r>
              <a:rPr lang="en-US" altLang="ja-JP" sz="1800" dirty="0">
                <a:ea typeface="Candara" charset="0"/>
                <a:cs typeface="Candara" charset="0"/>
              </a:rPr>
              <a:t>	… that [in school had the children always learned history </a:t>
            </a:r>
            <a:r>
              <a:rPr lang="en-US" altLang="ja-JP" sz="1800" dirty="0" err="1">
                <a:ea typeface="Candara" charset="0"/>
                <a:cs typeface="Candara" charset="0"/>
              </a:rPr>
              <a:t>t</a:t>
            </a:r>
            <a:r>
              <a:rPr lang="en-US" altLang="ja-JP" sz="1800" baseline="-25000" dirty="0" err="1">
                <a:ea typeface="Candara" charset="0"/>
                <a:cs typeface="Candara" charset="0"/>
              </a:rPr>
              <a:t>i</a:t>
            </a:r>
            <a:r>
              <a:rPr lang="en-US" altLang="ja-JP" sz="1800" dirty="0">
                <a:ea typeface="Candara" charset="0"/>
                <a:cs typeface="Candara" charset="0"/>
              </a:rPr>
              <a:t> ]</a:t>
            </a:r>
            <a:r>
              <a:rPr lang="en-US" altLang="ja-JP" sz="1800" dirty="0" smtClean="0">
                <a:ea typeface="Candara" charset="0"/>
                <a:cs typeface="Candara" charset="0"/>
              </a:rPr>
              <a:t>.</a:t>
            </a:r>
            <a:endParaRPr lang="en-US" altLang="ja-JP" sz="1800" dirty="0">
              <a:ea typeface="Candara" charset="0"/>
              <a:cs typeface="Candara" charset="0"/>
            </a:endParaRPr>
          </a:p>
        </p:txBody>
      </p:sp>
      <p:sp>
        <p:nvSpPr>
          <p:cNvPr id="19458" name="Title 3"/>
          <p:cNvSpPr>
            <a:spLocks noGrp="1"/>
          </p:cNvSpPr>
          <p:nvPr>
            <p:ph type="title"/>
          </p:nvPr>
        </p:nvSpPr>
        <p:spPr/>
        <p:txBody>
          <a:bodyPr/>
          <a:lstStyle/>
          <a:p>
            <a:r>
              <a:rPr lang="en-GB" dirty="0">
                <a:latin typeface="Candara" charset="0"/>
                <a:ea typeface="ＭＳ Ｐゴシック" charset="0"/>
              </a:rPr>
              <a:t>Recall: V2 creates islands...</a:t>
            </a:r>
          </a:p>
        </p:txBody>
      </p:sp>
    </p:spTree>
    <p:extLst>
      <p:ext uri="{BB962C8B-B14F-4D97-AF65-F5344CB8AC3E}">
        <p14:creationId xmlns:p14="http://schemas.microsoft.com/office/powerpoint/2010/main" val="33545122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CGSW 27: a long time a-planning</a:t>
            </a:r>
            <a:endParaRPr lang="en-US" dirty="0"/>
          </a:p>
        </p:txBody>
      </p:sp>
      <p:pic>
        <p:nvPicPr>
          <p:cNvPr id="4" name="Content Placeholder 3" descr="Bob and Raffaella.jpg"/>
          <p:cNvPicPr>
            <a:picLocks noGrp="1" noChangeAspect="1"/>
          </p:cNvPicPr>
          <p:nvPr>
            <p:ph idx="1"/>
          </p:nvPr>
        </p:nvPicPr>
        <p:blipFill>
          <a:blip r:embed="rId2">
            <a:extLst>
              <a:ext uri="{28A0092B-C50C-407E-A947-70E740481C1C}">
                <a14:useLocalDpi xmlns:a14="http://schemas.microsoft.com/office/drawing/2010/main" val="0"/>
              </a:ext>
            </a:extLst>
          </a:blip>
          <a:srcRect t="4297" b="4297"/>
          <a:stretch>
            <a:fillRect/>
          </a:stretch>
        </p:blipFill>
        <p:spPr/>
      </p:pic>
    </p:spTree>
    <p:extLst>
      <p:ext uri="{BB962C8B-B14F-4D97-AF65-F5344CB8AC3E}">
        <p14:creationId xmlns:p14="http://schemas.microsoft.com/office/powerpoint/2010/main" val="34253936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body" idx="1"/>
          </p:nvPr>
        </p:nvSpPr>
        <p:spPr>
          <a:xfrm>
            <a:off x="685800" y="1025525"/>
            <a:ext cx="7772400" cy="5451475"/>
          </a:xfrm>
          <a:ln>
            <a:miter lim="800000"/>
            <a:headEnd/>
            <a:tailEnd/>
          </a:ln>
          <a:extLst/>
        </p:spPr>
        <p:txBody>
          <a:bodyPr/>
          <a:lstStyle/>
          <a:p>
            <a:pPr marL="533400" indent="-533400">
              <a:lnSpc>
                <a:spcPct val="90000"/>
              </a:lnSpc>
              <a:buFont typeface="Times" charset="0"/>
              <a:buNone/>
              <a:defRPr/>
            </a:pPr>
            <a:r>
              <a:rPr lang="en-US" sz="2000" b="1" dirty="0">
                <a:solidFill>
                  <a:schemeClr val="accent5"/>
                </a:solidFill>
              </a:rPr>
              <a:t>Icelandic</a:t>
            </a:r>
            <a:r>
              <a:rPr lang="en-US" sz="2000" dirty="0"/>
              <a:t>, from </a:t>
            </a:r>
            <a:r>
              <a:rPr lang="en-US" sz="2000" dirty="0" err="1"/>
              <a:t>Vikner</a:t>
            </a:r>
            <a:r>
              <a:rPr lang="en-US" sz="2000" dirty="0"/>
              <a:t> (1995), pp. 109ff</a:t>
            </a:r>
          </a:p>
          <a:p>
            <a:pPr marL="533400" indent="-533400">
              <a:lnSpc>
                <a:spcPct val="90000"/>
              </a:lnSpc>
              <a:buFont typeface="Times" charset="0"/>
              <a:buNone/>
              <a:defRPr/>
            </a:pPr>
            <a:endParaRPr lang="en-US" sz="1400" dirty="0"/>
          </a:p>
          <a:p>
            <a:pPr marL="533400" indent="-533400">
              <a:lnSpc>
                <a:spcPct val="90000"/>
              </a:lnSpc>
              <a:buFont typeface="Times" charset="0"/>
              <a:buNone/>
              <a:defRPr/>
            </a:pPr>
            <a:r>
              <a:rPr lang="en-US" sz="2000" dirty="0"/>
              <a:t>1. 	</a:t>
            </a:r>
            <a:r>
              <a:rPr lang="en-US" sz="1800" dirty="0" err="1"/>
              <a:t>Hvernig</a:t>
            </a:r>
            <a:r>
              <a:rPr lang="en-US" sz="1800" dirty="0"/>
              <a:t>  </a:t>
            </a:r>
            <a:r>
              <a:rPr lang="en-US" sz="1800" dirty="0" err="1"/>
              <a:t>sagði</a:t>
            </a:r>
            <a:r>
              <a:rPr lang="en-US" sz="1800" dirty="0"/>
              <a:t> </a:t>
            </a:r>
            <a:r>
              <a:rPr lang="en-US" sz="1800" dirty="0" err="1"/>
              <a:t>h</a:t>
            </a:r>
            <a:r>
              <a:rPr lang="en-US" altLang="ja-JP" sz="1800" dirty="0" err="1"/>
              <a:t>ún</a:t>
            </a:r>
            <a:r>
              <a:rPr lang="en-US" sz="1800" dirty="0"/>
              <a:t> …</a:t>
            </a:r>
            <a:r>
              <a:rPr lang="en-US" altLang="ja-JP" sz="1800" dirty="0"/>
              <a:t/>
            </a:r>
            <a:br>
              <a:rPr lang="en-US" altLang="ja-JP" sz="1800" dirty="0"/>
            </a:br>
            <a:r>
              <a:rPr lang="en-US" altLang="ja-JP" sz="1800" dirty="0"/>
              <a:t>how           said    she</a:t>
            </a:r>
          </a:p>
          <a:p>
            <a:pPr marL="533400" indent="-533400">
              <a:lnSpc>
                <a:spcPct val="90000"/>
              </a:lnSpc>
              <a:buFont typeface="Times" charset="0"/>
              <a:buNone/>
              <a:defRPr/>
            </a:pPr>
            <a:r>
              <a:rPr lang="en-US" altLang="ja-JP" sz="1800" dirty="0"/>
              <a:t>	</a:t>
            </a:r>
            <a:r>
              <a:rPr lang="en-US" altLang="ja-JP" sz="1800" i="1" dirty="0" err="1"/>
              <a:t>How</a:t>
            </a:r>
            <a:r>
              <a:rPr lang="en-US" altLang="ja-JP" sz="1800" i="1" baseline="-25000" dirty="0" err="1"/>
              <a:t>i</a:t>
            </a:r>
            <a:r>
              <a:rPr lang="en-US" altLang="ja-JP" sz="1800" i="1" dirty="0"/>
              <a:t> did she say </a:t>
            </a:r>
          </a:p>
          <a:p>
            <a:pPr marL="533400" indent="-533400">
              <a:lnSpc>
                <a:spcPct val="90000"/>
              </a:lnSpc>
              <a:buFont typeface="Times" charset="0"/>
              <a:buNone/>
              <a:defRPr/>
            </a:pPr>
            <a:endParaRPr lang="en-US" sz="1800" dirty="0"/>
          </a:p>
          <a:p>
            <a:pPr marL="533400" indent="-533400">
              <a:lnSpc>
                <a:spcPct val="90000"/>
              </a:lnSpc>
              <a:buFont typeface="Times" charset="0"/>
              <a:buNone/>
              <a:defRPr/>
            </a:pPr>
            <a:r>
              <a:rPr lang="en-US" sz="1800" dirty="0"/>
              <a:t>   a. * … </a:t>
            </a:r>
            <a:r>
              <a:rPr lang="en-US" sz="1800" dirty="0" err="1"/>
              <a:t>að</a:t>
            </a:r>
            <a:r>
              <a:rPr lang="en-US" sz="1800" dirty="0"/>
              <a:t>                                   </a:t>
            </a:r>
            <a:r>
              <a:rPr lang="en-US" sz="1800" dirty="0" err="1"/>
              <a:t>b</a:t>
            </a:r>
            <a:r>
              <a:rPr lang="en-US" altLang="ja-JP" sz="1800" dirty="0" err="1"/>
              <a:t>ö</a:t>
            </a:r>
            <a:r>
              <a:rPr lang="en-US" sz="1800" dirty="0" err="1"/>
              <a:t>rnin</a:t>
            </a:r>
            <a:r>
              <a:rPr lang="en-US" sz="1800" dirty="0"/>
              <a:t>                       </a:t>
            </a:r>
            <a:r>
              <a:rPr lang="en-US" sz="1800" dirty="0" err="1">
                <a:solidFill>
                  <a:srgbClr val="FF8000"/>
                </a:solidFill>
              </a:rPr>
              <a:t>alltaf</a:t>
            </a:r>
            <a:r>
              <a:rPr lang="en-US" sz="1800" dirty="0">
                <a:solidFill>
                  <a:srgbClr val="FF8000"/>
                </a:solidFill>
              </a:rPr>
              <a:t>    </a:t>
            </a:r>
            <a:r>
              <a:rPr lang="en-US" sz="1800" b="1" dirty="0" err="1">
                <a:solidFill>
                  <a:schemeClr val="accent2"/>
                </a:solidFill>
              </a:rPr>
              <a:t>hafðu</a:t>
            </a:r>
            <a:r>
              <a:rPr lang="en-US" sz="1800" dirty="0"/>
              <a:t> </a:t>
            </a:r>
            <a:r>
              <a:rPr lang="en-US" sz="1800" dirty="0" err="1"/>
              <a:t>lært</a:t>
            </a:r>
            <a:r>
              <a:rPr lang="en-US" sz="1800" dirty="0"/>
              <a:t> </a:t>
            </a:r>
            <a:r>
              <a:rPr lang="en-US" sz="1800" dirty="0" err="1"/>
              <a:t>s</a:t>
            </a:r>
            <a:r>
              <a:rPr lang="en-US" altLang="ja-JP" sz="1800" dirty="0" err="1"/>
              <a:t>ögu</a:t>
            </a:r>
            <a:r>
              <a:rPr lang="en-US" sz="1800" dirty="0"/>
              <a:t>?</a:t>
            </a:r>
            <a:r>
              <a:rPr lang="en-US" altLang="ja-JP" sz="1800" dirty="0"/>
              <a:t> </a:t>
            </a:r>
            <a:br>
              <a:rPr lang="en-US" altLang="ja-JP" sz="1800" dirty="0"/>
            </a:br>
            <a:r>
              <a:rPr lang="en-US" altLang="ja-JP" sz="1800" dirty="0"/>
              <a:t>      </a:t>
            </a:r>
            <a:r>
              <a:rPr lang="en-US" altLang="ja-JP" sz="1800" i="1" dirty="0"/>
              <a:t>that                                 children-</a:t>
            </a:r>
            <a:r>
              <a:rPr lang="en-US" altLang="ja-JP" sz="1800" i="1" dirty="0" err="1"/>
              <a:t>def</a:t>
            </a:r>
            <a:r>
              <a:rPr lang="en-US" altLang="ja-JP" sz="1800" i="1" dirty="0"/>
              <a:t>              always  had      learned history</a:t>
            </a:r>
          </a:p>
          <a:p>
            <a:pPr marL="533400" indent="-533400">
              <a:lnSpc>
                <a:spcPct val="90000"/>
              </a:lnSpc>
              <a:buFont typeface="Times" charset="0"/>
              <a:buNone/>
              <a:defRPr/>
            </a:pPr>
            <a:r>
              <a:rPr lang="en-US" altLang="ja-JP" sz="1800" dirty="0"/>
              <a:t>           … that [the children had always learned history </a:t>
            </a:r>
            <a:r>
              <a:rPr lang="en-US" altLang="ja-JP" sz="1800" dirty="0" err="1"/>
              <a:t>t</a:t>
            </a:r>
            <a:r>
              <a:rPr lang="en-US" altLang="ja-JP" sz="1800" baseline="-25000" dirty="0" err="1"/>
              <a:t>i</a:t>
            </a:r>
            <a:r>
              <a:rPr lang="en-US" altLang="ja-JP" sz="1800" dirty="0"/>
              <a:t> ].</a:t>
            </a:r>
            <a:r>
              <a:rPr lang="en-US" sz="1800" dirty="0"/>
              <a:t> </a:t>
            </a:r>
          </a:p>
          <a:p>
            <a:pPr marL="533400" indent="-533400">
              <a:lnSpc>
                <a:spcPct val="90000"/>
              </a:lnSpc>
              <a:buFont typeface="Times" charset="0"/>
              <a:buNone/>
              <a:defRPr/>
            </a:pPr>
            <a:endParaRPr lang="en-US" sz="1800" dirty="0"/>
          </a:p>
          <a:p>
            <a:pPr marL="533400" indent="-533400">
              <a:lnSpc>
                <a:spcPct val="90000"/>
              </a:lnSpc>
              <a:buFont typeface="Arial" charset="0"/>
              <a:buNone/>
              <a:defRPr/>
            </a:pPr>
            <a:r>
              <a:rPr lang="en-US" sz="1800" dirty="0"/>
              <a:t>  </a:t>
            </a:r>
            <a:r>
              <a:rPr lang="en-US" sz="1800" dirty="0" smtClean="0"/>
              <a:t>b.   </a:t>
            </a:r>
            <a:r>
              <a:rPr lang="en-US" sz="1800" dirty="0"/>
              <a:t>… </a:t>
            </a:r>
            <a:r>
              <a:rPr lang="en-US" sz="1800" dirty="0" smtClean="0"/>
              <a:t> </a:t>
            </a:r>
            <a:r>
              <a:rPr lang="en-US" sz="1800" dirty="0" err="1" smtClean="0"/>
              <a:t>að</a:t>
            </a:r>
            <a:r>
              <a:rPr lang="en-US" sz="1800" dirty="0" smtClean="0"/>
              <a:t>                                    </a:t>
            </a:r>
            <a:r>
              <a:rPr lang="en-US" sz="1800" dirty="0" err="1"/>
              <a:t>b</a:t>
            </a:r>
            <a:r>
              <a:rPr lang="en-US" altLang="ja-JP" sz="1800" dirty="0" err="1"/>
              <a:t>ö</a:t>
            </a:r>
            <a:r>
              <a:rPr lang="en-US" sz="1800" dirty="0" err="1"/>
              <a:t>rnin</a:t>
            </a:r>
            <a:r>
              <a:rPr lang="en-US" sz="1800" dirty="0"/>
              <a:t>            </a:t>
            </a:r>
            <a:r>
              <a:rPr lang="en-US" sz="1800" b="1" dirty="0" err="1">
                <a:solidFill>
                  <a:schemeClr val="accent2"/>
                </a:solidFill>
              </a:rPr>
              <a:t>hafðu</a:t>
            </a:r>
            <a:r>
              <a:rPr lang="en-US" sz="1800" dirty="0"/>
              <a:t> </a:t>
            </a:r>
            <a:r>
              <a:rPr lang="en-US" sz="1800" dirty="0" err="1">
                <a:solidFill>
                  <a:srgbClr val="FF8000"/>
                </a:solidFill>
              </a:rPr>
              <a:t>alltaf</a:t>
            </a:r>
            <a:r>
              <a:rPr lang="en-US" sz="1800" dirty="0">
                <a:solidFill>
                  <a:srgbClr val="FF8000"/>
                </a:solidFill>
              </a:rPr>
              <a:t>   </a:t>
            </a:r>
            <a:r>
              <a:rPr lang="en-US" sz="1800" strike="sngStrike" dirty="0" err="1">
                <a:solidFill>
                  <a:srgbClr val="B3B3B3"/>
                </a:solidFill>
              </a:rPr>
              <a:t>hafðu</a:t>
            </a:r>
            <a:r>
              <a:rPr lang="en-US" sz="1800" dirty="0">
                <a:solidFill>
                  <a:schemeClr val="accent2"/>
                </a:solidFill>
              </a:rPr>
              <a:t> </a:t>
            </a:r>
            <a:r>
              <a:rPr lang="en-US" sz="1800" dirty="0" err="1"/>
              <a:t>lært</a:t>
            </a:r>
            <a:r>
              <a:rPr lang="en-US" sz="1800" dirty="0"/>
              <a:t> </a:t>
            </a:r>
            <a:r>
              <a:rPr lang="en-US" sz="1800" dirty="0" err="1"/>
              <a:t>s</a:t>
            </a:r>
            <a:r>
              <a:rPr lang="en-US" altLang="ja-JP" sz="1800" dirty="0" err="1"/>
              <a:t>ögu</a:t>
            </a:r>
            <a:r>
              <a:rPr lang="en-US" sz="1800" dirty="0"/>
              <a:t>?</a:t>
            </a:r>
            <a:r>
              <a:rPr lang="en-US" altLang="ja-JP" sz="1800" dirty="0"/>
              <a:t> </a:t>
            </a:r>
            <a:br>
              <a:rPr lang="en-US" altLang="ja-JP" sz="1800" dirty="0"/>
            </a:br>
            <a:r>
              <a:rPr lang="en-US" altLang="ja-JP" sz="1800" i="1" dirty="0"/>
              <a:t>     that                                 children-</a:t>
            </a:r>
            <a:r>
              <a:rPr lang="en-US" altLang="ja-JP" sz="1800" i="1" dirty="0" err="1"/>
              <a:t>def</a:t>
            </a:r>
            <a:r>
              <a:rPr lang="en-US" altLang="ja-JP" sz="1800" i="1" dirty="0"/>
              <a:t>  had      always             learned history</a:t>
            </a:r>
          </a:p>
          <a:p>
            <a:pPr marL="533400" indent="-533400">
              <a:lnSpc>
                <a:spcPct val="90000"/>
              </a:lnSpc>
              <a:buFont typeface="Times" charset="0"/>
              <a:buNone/>
              <a:defRPr/>
            </a:pPr>
            <a:r>
              <a:rPr lang="en-US" altLang="ja-JP" sz="1800" dirty="0"/>
              <a:t>          … that [the children had always learned history </a:t>
            </a:r>
            <a:r>
              <a:rPr lang="en-US" altLang="ja-JP" sz="1800" dirty="0" err="1"/>
              <a:t>t</a:t>
            </a:r>
            <a:r>
              <a:rPr lang="en-US" altLang="ja-JP" sz="1800" baseline="-25000" dirty="0" err="1"/>
              <a:t>i</a:t>
            </a:r>
            <a:r>
              <a:rPr lang="en-US" altLang="ja-JP" sz="1800" dirty="0"/>
              <a:t> ].</a:t>
            </a:r>
            <a:r>
              <a:rPr lang="en-US" sz="1800" dirty="0"/>
              <a:t> </a:t>
            </a:r>
          </a:p>
          <a:p>
            <a:pPr marL="533400" indent="-533400">
              <a:lnSpc>
                <a:spcPct val="90000"/>
              </a:lnSpc>
              <a:buFont typeface="Times" charset="0"/>
              <a:buNone/>
              <a:defRPr/>
            </a:pPr>
            <a:endParaRPr lang="en-US" sz="2000" dirty="0"/>
          </a:p>
          <a:p>
            <a:pPr marL="533400" indent="-533400">
              <a:lnSpc>
                <a:spcPct val="90000"/>
              </a:lnSpc>
              <a:buFont typeface="Times" charset="0"/>
              <a:buNone/>
              <a:defRPr/>
            </a:pPr>
            <a:r>
              <a:rPr lang="en-US" sz="1800" dirty="0" smtClean="0"/>
              <a:t>  c.</a:t>
            </a:r>
            <a:r>
              <a:rPr lang="en-US" sz="1800" dirty="0"/>
              <a:t>?? … </a:t>
            </a:r>
            <a:r>
              <a:rPr lang="en-US" sz="1800" dirty="0" err="1"/>
              <a:t>að</a:t>
            </a:r>
            <a:r>
              <a:rPr lang="en-US" sz="1800" dirty="0"/>
              <a:t> </a:t>
            </a:r>
            <a:r>
              <a:rPr lang="en-US" altLang="ja-JP" sz="1800" dirty="0" err="1"/>
              <a:t>í</a:t>
            </a:r>
            <a:r>
              <a:rPr lang="en-US" altLang="ja-JP" sz="1800" dirty="0"/>
              <a:t> </a:t>
            </a:r>
            <a:r>
              <a:rPr lang="en-US" altLang="ja-JP" sz="1800" dirty="0" err="1"/>
              <a:t>skólanum</a:t>
            </a:r>
            <a:r>
              <a:rPr lang="en-US" sz="1800" dirty="0"/>
              <a:t> </a:t>
            </a:r>
            <a:r>
              <a:rPr lang="en-US" sz="1800" b="1" dirty="0" err="1">
                <a:solidFill>
                  <a:schemeClr val="accent2"/>
                </a:solidFill>
              </a:rPr>
              <a:t>hafðu</a:t>
            </a:r>
            <a:r>
              <a:rPr lang="en-US" sz="1800" dirty="0"/>
              <a:t> </a:t>
            </a:r>
            <a:r>
              <a:rPr lang="en-US" sz="1800" dirty="0" err="1"/>
              <a:t>b</a:t>
            </a:r>
            <a:r>
              <a:rPr lang="en-US" altLang="ja-JP" sz="1800" dirty="0" err="1"/>
              <a:t>örnin</a:t>
            </a:r>
            <a:r>
              <a:rPr lang="en-US" sz="1800" dirty="0"/>
              <a:t>                        </a:t>
            </a:r>
            <a:r>
              <a:rPr lang="en-US" sz="1800" dirty="0" err="1">
                <a:solidFill>
                  <a:srgbClr val="FF8000"/>
                </a:solidFill>
              </a:rPr>
              <a:t>alltaf</a:t>
            </a:r>
            <a:r>
              <a:rPr lang="en-US" sz="1800" dirty="0"/>
              <a:t>    </a:t>
            </a:r>
            <a:r>
              <a:rPr lang="en-US" sz="1800" strike="sngStrike" dirty="0" err="1">
                <a:solidFill>
                  <a:srgbClr val="B3B3B3"/>
                </a:solidFill>
              </a:rPr>
              <a:t>hafðu</a:t>
            </a:r>
            <a:r>
              <a:rPr lang="en-US" sz="1800" dirty="0">
                <a:solidFill>
                  <a:schemeClr val="accent2"/>
                </a:solidFill>
              </a:rPr>
              <a:t> </a:t>
            </a:r>
            <a:r>
              <a:rPr lang="en-US" sz="1800" dirty="0" err="1"/>
              <a:t>lært</a:t>
            </a:r>
            <a:r>
              <a:rPr lang="en-US" sz="1800" dirty="0"/>
              <a:t> </a:t>
            </a:r>
            <a:r>
              <a:rPr lang="en-US" sz="1800" dirty="0" err="1"/>
              <a:t>s</a:t>
            </a:r>
            <a:r>
              <a:rPr lang="en-US" altLang="ja-JP" sz="1800" dirty="0" err="1"/>
              <a:t>ögu</a:t>
            </a:r>
            <a:r>
              <a:rPr lang="en-US" sz="1800" dirty="0"/>
              <a:t>?</a:t>
            </a:r>
            <a:r>
              <a:rPr lang="en-US" altLang="ja-JP" sz="1800" dirty="0"/>
              <a:t> </a:t>
            </a:r>
            <a:br>
              <a:rPr lang="en-US" altLang="ja-JP" sz="1800" dirty="0"/>
            </a:br>
            <a:r>
              <a:rPr lang="en-US" altLang="ja-JP" sz="1800" i="1" dirty="0"/>
              <a:t>     that in school  had      children-</a:t>
            </a:r>
            <a:r>
              <a:rPr lang="en-US" altLang="ja-JP" sz="1800" i="1" dirty="0" err="1"/>
              <a:t>def</a:t>
            </a:r>
            <a:r>
              <a:rPr lang="en-US" altLang="ja-JP" sz="1800" i="1" dirty="0"/>
              <a:t>               always                learned history</a:t>
            </a:r>
          </a:p>
          <a:p>
            <a:pPr marL="533400" indent="-533400">
              <a:lnSpc>
                <a:spcPct val="90000"/>
              </a:lnSpc>
              <a:buFont typeface="Times" charset="0"/>
              <a:buNone/>
              <a:defRPr/>
            </a:pPr>
            <a:r>
              <a:rPr lang="en-US" altLang="ja-JP" sz="1800" dirty="0"/>
              <a:t>          … that [in school had the children always learned history </a:t>
            </a:r>
            <a:r>
              <a:rPr lang="en-US" altLang="ja-JP" sz="1800" dirty="0" err="1"/>
              <a:t>t</a:t>
            </a:r>
            <a:r>
              <a:rPr lang="en-US" altLang="ja-JP" sz="1800" baseline="-25000" dirty="0" err="1"/>
              <a:t>i</a:t>
            </a:r>
            <a:r>
              <a:rPr lang="en-US" altLang="ja-JP" sz="1800" dirty="0"/>
              <a:t> ].</a:t>
            </a:r>
          </a:p>
          <a:p>
            <a:pPr marL="533400" indent="-533400">
              <a:lnSpc>
                <a:spcPct val="90000"/>
              </a:lnSpc>
              <a:buFont typeface="Times" charset="0"/>
              <a:buNone/>
              <a:defRPr/>
            </a:pPr>
            <a:endParaRPr lang="en-US" altLang="ja-JP" sz="1800" i="1" dirty="0"/>
          </a:p>
          <a:p>
            <a:pPr marL="533400" indent="-533400">
              <a:lnSpc>
                <a:spcPct val="90000"/>
              </a:lnSpc>
              <a:buFont typeface="Arial" charset="0"/>
              <a:buNone/>
              <a:defRPr/>
            </a:pPr>
            <a:r>
              <a:rPr lang="en-US" sz="1800" dirty="0"/>
              <a:t>   </a:t>
            </a:r>
            <a:r>
              <a:rPr lang="en-US" sz="1800" dirty="0" smtClean="0"/>
              <a:t>   </a:t>
            </a:r>
            <a:endParaRPr lang="en-US" sz="1800" dirty="0"/>
          </a:p>
        </p:txBody>
      </p:sp>
      <p:sp>
        <p:nvSpPr>
          <p:cNvPr id="17410" name="Title 3"/>
          <p:cNvSpPr>
            <a:spLocks noGrp="1"/>
          </p:cNvSpPr>
          <p:nvPr>
            <p:ph type="title"/>
          </p:nvPr>
        </p:nvSpPr>
        <p:spPr/>
        <p:txBody>
          <a:bodyPr/>
          <a:lstStyle/>
          <a:p>
            <a:r>
              <a:rPr lang="en-GB" dirty="0">
                <a:latin typeface="Candara" charset="0"/>
                <a:ea typeface="ＭＳ Ｐゴシック" charset="0"/>
              </a:rPr>
              <a:t>... but V-to-I doesn’t</a:t>
            </a:r>
          </a:p>
        </p:txBody>
      </p:sp>
    </p:spTree>
    <p:extLst>
      <p:ext uri="{BB962C8B-B14F-4D97-AF65-F5344CB8AC3E}">
        <p14:creationId xmlns:p14="http://schemas.microsoft.com/office/powerpoint/2010/main" val="22687900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1439863"/>
            <a:ext cx="8229600" cy="4810125"/>
          </a:xfrm>
        </p:spPr>
        <p:txBody>
          <a:bodyPr/>
          <a:lstStyle/>
          <a:p>
            <a:pPr>
              <a:buFont typeface="Wingdings" charset="0"/>
              <a:buNone/>
            </a:pPr>
            <a:r>
              <a:rPr lang="en-GB">
                <a:latin typeface="Candara" charset="0"/>
                <a:ea typeface="ＭＳ Ｐゴシック" charset="0"/>
                <a:cs typeface="ＭＳ Ｐゴシック" charset="0"/>
              </a:rPr>
              <a:t>A 3x3 design:</a:t>
            </a:r>
          </a:p>
          <a:p>
            <a:pPr>
              <a:buFont typeface="Wingdings" charset="0"/>
              <a:buNone/>
            </a:pPr>
            <a:endParaRPr lang="en-GB">
              <a:latin typeface="Candara" charset="0"/>
              <a:ea typeface="ＭＳ Ｐゴシック" charset="0"/>
              <a:cs typeface="ＭＳ Ｐゴシック" charset="0"/>
            </a:endParaRPr>
          </a:p>
          <a:p>
            <a:r>
              <a:rPr lang="en-GB" b="1">
                <a:solidFill>
                  <a:schemeClr val="tx2"/>
                </a:solidFill>
                <a:latin typeface="Candara" charset="0"/>
                <a:ea typeface="ＭＳ Ｐゴシック" charset="0"/>
                <a:cs typeface="ＭＳ Ｐゴシック" charset="0"/>
              </a:rPr>
              <a:t>Extraction:</a:t>
            </a:r>
          </a:p>
          <a:p>
            <a:pPr lvl="1"/>
            <a:r>
              <a:rPr lang="en-GB">
                <a:latin typeface="Candara" charset="0"/>
                <a:ea typeface="ＭＳ Ｐゴシック" charset="0"/>
              </a:rPr>
              <a:t>No extraction</a:t>
            </a:r>
          </a:p>
          <a:p>
            <a:pPr lvl="1"/>
            <a:r>
              <a:rPr lang="en-GB">
                <a:latin typeface="Candara" charset="0"/>
                <a:ea typeface="ＭＳ Ｐゴシック" charset="0"/>
              </a:rPr>
              <a:t>(Locative) Adjunct-extraction</a:t>
            </a:r>
          </a:p>
          <a:p>
            <a:pPr lvl="1"/>
            <a:r>
              <a:rPr lang="en-GB">
                <a:latin typeface="Candara" charset="0"/>
                <a:ea typeface="ＭＳ Ｐゴシック" charset="0"/>
              </a:rPr>
              <a:t>Object-extraction</a:t>
            </a:r>
          </a:p>
          <a:p>
            <a:r>
              <a:rPr lang="en-GB" b="1">
                <a:solidFill>
                  <a:srgbClr val="646B86"/>
                </a:solidFill>
                <a:latin typeface="Candara" charset="0"/>
                <a:ea typeface="ＭＳ Ｐゴシック" charset="0"/>
                <a:cs typeface="ＭＳ Ｐゴシック" charset="0"/>
              </a:rPr>
              <a:t>Order in embedded clause</a:t>
            </a:r>
          </a:p>
          <a:p>
            <a:pPr lvl="1"/>
            <a:r>
              <a:rPr lang="en-GB">
                <a:latin typeface="Candara" charset="0"/>
                <a:ea typeface="ＭＳ Ｐゴシック" charset="0"/>
              </a:rPr>
              <a:t>Subject–Negation–Verb</a:t>
            </a:r>
          </a:p>
          <a:p>
            <a:pPr lvl="1"/>
            <a:r>
              <a:rPr lang="en-GB">
                <a:latin typeface="Candara" charset="0"/>
                <a:ea typeface="ＭＳ Ｐゴシック" charset="0"/>
              </a:rPr>
              <a:t>Subject–Verb–Negation</a:t>
            </a:r>
          </a:p>
          <a:p>
            <a:pPr lvl="1"/>
            <a:r>
              <a:rPr lang="en-GB">
                <a:latin typeface="Candara" charset="0"/>
                <a:ea typeface="ＭＳ Ｐゴシック" charset="0"/>
              </a:rPr>
              <a:t>Adjunct–Verb–Subject</a:t>
            </a:r>
          </a:p>
          <a:p>
            <a:endParaRPr lang="en-GB">
              <a:latin typeface="Candara" charset="0"/>
              <a:ea typeface="ＭＳ Ｐゴシック" charset="0"/>
              <a:cs typeface="ＭＳ Ｐゴシック" charset="0"/>
            </a:endParaRPr>
          </a:p>
        </p:txBody>
      </p:sp>
      <p:sp>
        <p:nvSpPr>
          <p:cNvPr id="39938" name="Title 1"/>
          <p:cNvSpPr>
            <a:spLocks noGrp="1"/>
          </p:cNvSpPr>
          <p:nvPr>
            <p:ph type="title"/>
          </p:nvPr>
        </p:nvSpPr>
        <p:spPr>
          <a:xfrm>
            <a:off x="260350" y="215900"/>
            <a:ext cx="8629650" cy="669925"/>
          </a:xfrm>
        </p:spPr>
        <p:txBody>
          <a:bodyPr/>
          <a:lstStyle/>
          <a:p>
            <a:r>
              <a:rPr lang="en-GB">
                <a:latin typeface="Candara" charset="0"/>
                <a:ea typeface="ＭＳ Ｐゴシック" charset="0"/>
              </a:rPr>
              <a:t>Does V–Neg in Faroese create islands?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80975" y="520700"/>
          <a:ext cx="8820150" cy="581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268288" y="215900"/>
            <a:ext cx="8631237" cy="669925"/>
          </a:xfrm>
          <a:prstGeom prst="rect">
            <a:avLst/>
          </a:prstGeom>
          <a:noFill/>
          <a:ln w="9525">
            <a:noFill/>
            <a:miter lim="800000"/>
            <a:headEnd/>
            <a:tailEnd/>
          </a:ln>
        </p:spPr>
        <p:txBody>
          <a:bodyPr anchor="ctr"/>
          <a:lstStyle/>
          <a:p>
            <a:pPr algn="ctr" eaLnBrk="0" hangingPunct="0">
              <a:defRPr/>
            </a:pPr>
            <a:r>
              <a:rPr lang="en-GB" sz="4000">
                <a:solidFill>
                  <a:schemeClr val="tx2"/>
                </a:solidFill>
                <a:latin typeface="+mj-lt"/>
                <a:ea typeface="ＭＳ Ｐゴシック" charset="-128"/>
                <a:cs typeface="Arial"/>
              </a:rPr>
              <a:t>Extraction and word-order: Faroese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z="2400" dirty="0" smtClean="0">
                <a:latin typeface="Candara" charset="0"/>
                <a:ea typeface="ＭＳ Ｐゴシック" charset="0"/>
              </a:rPr>
              <a:t>Is V–</a:t>
            </a:r>
            <a:r>
              <a:rPr lang="en-US" sz="2400" dirty="0" err="1" smtClean="0">
                <a:latin typeface="Candara" charset="0"/>
                <a:ea typeface="ＭＳ Ｐゴシック" charset="0"/>
              </a:rPr>
              <a:t>Neg</a:t>
            </a:r>
            <a:r>
              <a:rPr lang="en-US" sz="2400" dirty="0" smtClean="0">
                <a:latin typeface="Candara" charset="0"/>
                <a:ea typeface="ＭＳ Ｐゴシック" charset="0"/>
              </a:rPr>
              <a:t> in Faroese restricted to clause types that allow EV2?</a:t>
            </a:r>
            <a:endParaRPr lang="en-US" sz="2400" dirty="0">
              <a:latin typeface="Candara" charset="0"/>
              <a:ea typeface="ＭＳ Ｐゴシック" charset="0"/>
            </a:endParaRPr>
          </a:p>
        </p:txBody>
      </p:sp>
      <p:sp>
        <p:nvSpPr>
          <p:cNvPr id="47106" name="Content Placeholder 2"/>
          <p:cNvSpPr>
            <a:spLocks noGrp="1"/>
          </p:cNvSpPr>
          <p:nvPr>
            <p:ph idx="1"/>
          </p:nvPr>
        </p:nvSpPr>
        <p:spPr/>
        <p:txBody>
          <a:bodyPr/>
          <a:lstStyle/>
          <a:p>
            <a:r>
              <a:rPr lang="en-US" dirty="0">
                <a:latin typeface="Candara" charset="0"/>
                <a:ea typeface="ＭＳ Ｐゴシック" charset="0"/>
                <a:cs typeface="ＭＳ Ｐゴシック" charset="0"/>
              </a:rPr>
              <a:t>We looked at three different </a:t>
            </a:r>
            <a:r>
              <a:rPr lang="en-US" dirty="0">
                <a:solidFill>
                  <a:srgbClr val="646B86"/>
                </a:solidFill>
                <a:latin typeface="Candara" charset="0"/>
                <a:ea typeface="ＭＳ Ｐゴシック" charset="0"/>
                <a:cs typeface="ＭＳ Ｐゴシック" charset="0"/>
              </a:rPr>
              <a:t>clause types</a:t>
            </a:r>
            <a:r>
              <a:rPr lang="en-US" dirty="0">
                <a:latin typeface="Candara" charset="0"/>
                <a:ea typeface="ＭＳ Ｐゴシック" charset="0"/>
                <a:cs typeface="ＭＳ Ｐゴシック" charset="0"/>
              </a:rPr>
              <a:t>, based on how freely they are expected to allow V2:</a:t>
            </a:r>
          </a:p>
          <a:p>
            <a:pPr lvl="1"/>
            <a:r>
              <a:rPr lang="en-US" dirty="0">
                <a:latin typeface="Candara" charset="0"/>
                <a:ea typeface="ＭＳ Ｐゴシック" charset="0"/>
              </a:rPr>
              <a:t>declarative complement to </a:t>
            </a:r>
            <a:r>
              <a:rPr lang="en-US" i="1" dirty="0" err="1">
                <a:latin typeface="Candara" charset="0"/>
                <a:ea typeface="ＭＳ Ｐゴシック" charset="0"/>
              </a:rPr>
              <a:t>siga</a:t>
            </a:r>
            <a:r>
              <a:rPr lang="en-US" dirty="0">
                <a:latin typeface="Candara" charset="0"/>
                <a:ea typeface="ＭＳ Ｐゴシック" charset="0"/>
              </a:rPr>
              <a:t> </a:t>
            </a:r>
            <a:r>
              <a:rPr lang="ja-JP" altLang="en-US" dirty="0">
                <a:latin typeface="Candara" charset="0"/>
                <a:ea typeface="ＭＳ Ｐゴシック" charset="0"/>
              </a:rPr>
              <a:t>‘</a:t>
            </a:r>
            <a:r>
              <a:rPr lang="en-US" altLang="ja-JP" dirty="0">
                <a:latin typeface="Candara" charset="0"/>
                <a:ea typeface="ＭＳ Ｐゴシック" charset="0"/>
              </a:rPr>
              <a:t>say</a:t>
            </a:r>
            <a:r>
              <a:rPr lang="ja-JP" altLang="en-US" dirty="0">
                <a:latin typeface="Candara" charset="0"/>
                <a:ea typeface="ＭＳ Ｐゴシック" charset="0"/>
              </a:rPr>
              <a:t>’</a:t>
            </a:r>
            <a:endParaRPr lang="en-US" altLang="ja-JP" dirty="0">
              <a:latin typeface="Candara" charset="0"/>
              <a:ea typeface="ＭＳ Ｐゴシック" charset="0"/>
            </a:endParaRPr>
          </a:p>
          <a:p>
            <a:pPr lvl="1"/>
            <a:r>
              <a:rPr lang="en-US" dirty="0">
                <a:latin typeface="Candara" charset="0"/>
                <a:ea typeface="ＭＳ Ｐゴシック" charset="0"/>
              </a:rPr>
              <a:t>complement to </a:t>
            </a:r>
            <a:r>
              <a:rPr lang="en-US" i="1" dirty="0" err="1">
                <a:latin typeface="Candara" charset="0"/>
                <a:ea typeface="ＭＳ Ｐゴシック" charset="0"/>
              </a:rPr>
              <a:t>nokta</a:t>
            </a:r>
            <a:r>
              <a:rPr lang="en-US" dirty="0">
                <a:latin typeface="Candara" charset="0"/>
                <a:ea typeface="ＭＳ Ｐゴシック" charset="0"/>
              </a:rPr>
              <a:t> </a:t>
            </a:r>
            <a:r>
              <a:rPr lang="ja-JP" altLang="en-US" dirty="0">
                <a:latin typeface="Candara" charset="0"/>
                <a:ea typeface="ＭＳ Ｐゴシック" charset="0"/>
              </a:rPr>
              <a:t>‘</a:t>
            </a:r>
            <a:r>
              <a:rPr lang="en-US" altLang="ja-JP" dirty="0">
                <a:latin typeface="Candara" charset="0"/>
                <a:ea typeface="ＭＳ Ｐゴシック" charset="0"/>
              </a:rPr>
              <a:t>deny</a:t>
            </a:r>
            <a:r>
              <a:rPr lang="ja-JP" altLang="en-US" dirty="0">
                <a:latin typeface="Candara" charset="0"/>
                <a:ea typeface="ＭＳ Ｐゴシック" charset="0"/>
              </a:rPr>
              <a:t>’</a:t>
            </a:r>
            <a:endParaRPr lang="en-US" altLang="ja-JP" dirty="0">
              <a:latin typeface="Candara" charset="0"/>
              <a:ea typeface="ＭＳ Ｐゴシック" charset="0"/>
            </a:endParaRPr>
          </a:p>
          <a:p>
            <a:pPr lvl="1"/>
            <a:r>
              <a:rPr lang="en-US" dirty="0">
                <a:latin typeface="Candara" charset="0"/>
                <a:ea typeface="ＭＳ Ｐゴシック" charset="0"/>
              </a:rPr>
              <a:t>declarative complement to </a:t>
            </a:r>
            <a:r>
              <a:rPr lang="en-US" i="1" dirty="0" err="1">
                <a:latin typeface="Candara" charset="0"/>
                <a:ea typeface="ＭＳ Ｐゴシック" charset="0"/>
              </a:rPr>
              <a:t>spyrja</a:t>
            </a:r>
            <a:r>
              <a:rPr lang="en-US" dirty="0">
                <a:latin typeface="Candara" charset="0"/>
                <a:ea typeface="ＭＳ Ｐゴシック" charset="0"/>
              </a:rPr>
              <a:t> </a:t>
            </a:r>
            <a:r>
              <a:rPr lang="ja-JP" altLang="en-US" dirty="0">
                <a:latin typeface="Candara" charset="0"/>
                <a:ea typeface="ＭＳ Ｐゴシック" charset="0"/>
              </a:rPr>
              <a:t>‘</a:t>
            </a:r>
            <a:r>
              <a:rPr lang="en-US" altLang="ja-JP" dirty="0">
                <a:latin typeface="Candara" charset="0"/>
                <a:ea typeface="ＭＳ Ｐゴシック" charset="0"/>
              </a:rPr>
              <a:t>ask</a:t>
            </a:r>
            <a:r>
              <a:rPr lang="ja-JP" altLang="en-US" dirty="0">
                <a:latin typeface="Candara" charset="0"/>
                <a:ea typeface="ＭＳ Ｐゴシック" charset="0"/>
              </a:rPr>
              <a:t>’</a:t>
            </a:r>
            <a:endParaRPr lang="en-US" altLang="ja-JP" dirty="0">
              <a:latin typeface="Candara" charset="0"/>
              <a:ea typeface="ＭＳ Ｐゴシック" charset="0"/>
            </a:endParaRPr>
          </a:p>
          <a:p>
            <a:r>
              <a:rPr lang="en-US" dirty="0">
                <a:latin typeface="Candara" charset="0"/>
                <a:ea typeface="ＭＳ Ｐゴシック" charset="0"/>
                <a:cs typeface="ＭＳ Ｐゴシック" charset="0"/>
              </a:rPr>
              <a:t>To measure the effect of </a:t>
            </a:r>
            <a:r>
              <a:rPr lang="en-US" b="1" dirty="0">
                <a:solidFill>
                  <a:srgbClr val="646B86"/>
                </a:solidFill>
                <a:latin typeface="Candara" charset="0"/>
                <a:ea typeface="ＭＳ Ｐゴシック" charset="0"/>
                <a:cs typeface="ＭＳ Ｐゴシック" charset="0"/>
              </a:rPr>
              <a:t>V2</a:t>
            </a:r>
            <a:r>
              <a:rPr lang="en-US" dirty="0">
                <a:latin typeface="Candara" charset="0"/>
                <a:ea typeface="ＭＳ Ｐゴシック" charset="0"/>
                <a:cs typeface="ＭＳ Ｐゴシック" charset="0"/>
              </a:rPr>
              <a:t>, in each context subjects see each of two orders:</a:t>
            </a:r>
          </a:p>
          <a:p>
            <a:pPr lvl="1"/>
            <a:r>
              <a:rPr lang="en-US" dirty="0">
                <a:latin typeface="Candara" charset="0"/>
                <a:ea typeface="ＭＳ Ｐゴシック" charset="0"/>
              </a:rPr>
              <a:t>adjunct-initial (only interpretable as an instance of V2)</a:t>
            </a:r>
          </a:p>
          <a:p>
            <a:pPr lvl="1"/>
            <a:r>
              <a:rPr lang="en-US" dirty="0">
                <a:latin typeface="Candara" charset="0"/>
                <a:ea typeface="ＭＳ Ｐゴシック" charset="0"/>
              </a:rPr>
              <a:t>subject-initial (interpretable as absence of V2)</a:t>
            </a:r>
          </a:p>
          <a:p>
            <a:r>
              <a:rPr lang="en-US" dirty="0">
                <a:latin typeface="Candara" charset="0"/>
                <a:ea typeface="ＭＳ Ｐゴシック" charset="0"/>
                <a:cs typeface="ＭＳ Ｐゴシック" charset="0"/>
              </a:rPr>
              <a:t>To measure the effect of the verb moving above </a:t>
            </a:r>
            <a:r>
              <a:rPr lang="en-US" b="1" dirty="0">
                <a:solidFill>
                  <a:srgbClr val="646B86"/>
                </a:solidFill>
                <a:latin typeface="Candara" charset="0"/>
                <a:ea typeface="ＭＳ Ｐゴシック" charset="0"/>
                <a:cs typeface="ＭＳ Ｐゴシック" charset="0"/>
              </a:rPr>
              <a:t>negation</a:t>
            </a:r>
            <a:r>
              <a:rPr lang="en-US" dirty="0">
                <a:latin typeface="Candara" charset="0"/>
                <a:ea typeface="ＭＳ Ｐゴシック" charset="0"/>
                <a:cs typeface="ＭＳ Ｐゴシック" charset="0"/>
              </a:rPr>
              <a:t>, in each context subjects see each of two orders:</a:t>
            </a:r>
          </a:p>
          <a:p>
            <a:pPr lvl="1"/>
            <a:r>
              <a:rPr lang="en-US" dirty="0">
                <a:latin typeface="Candara" charset="0"/>
                <a:ea typeface="ＭＳ Ｐゴシック" charset="0"/>
              </a:rPr>
              <a:t>subject-initial, verb precedes negation </a:t>
            </a:r>
          </a:p>
          <a:p>
            <a:pPr lvl="1"/>
            <a:r>
              <a:rPr lang="en-US" dirty="0">
                <a:latin typeface="Candara" charset="0"/>
                <a:ea typeface="ＭＳ Ｐゴシック" charset="0"/>
              </a:rPr>
              <a:t>subject-initial, verb follows negation</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GB" sz="3200">
                <a:latin typeface="Candara" charset="0"/>
                <a:ea typeface="ＭＳ Ｐゴシック" charset="0"/>
              </a:rPr>
              <a:t>Preference for low verb placement: </a:t>
            </a:r>
            <a:r>
              <a:rPr lang="en-GB" sz="3200" b="1">
                <a:latin typeface="Candara" charset="0"/>
                <a:ea typeface="ＭＳ Ｐゴシック" charset="0"/>
              </a:rPr>
              <a:t>Faroese</a:t>
            </a:r>
          </a:p>
        </p:txBody>
      </p:sp>
      <p:graphicFrame>
        <p:nvGraphicFramePr>
          <p:cNvPr id="4" name="Content Placeholder 3"/>
          <p:cNvGraphicFramePr>
            <a:graphicFrameLocks noGrp="1"/>
          </p:cNvGraphicFramePr>
          <p:nvPr>
            <p:ph idx="1"/>
          </p:nvPr>
        </p:nvGraphicFramePr>
        <p:xfrm>
          <a:off x="355600" y="984250"/>
          <a:ext cx="8432800" cy="5367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re V-to-I in Faroese</a:t>
            </a:r>
            <a:endParaRPr lang="en-US" dirty="0"/>
          </a:p>
        </p:txBody>
      </p:sp>
      <p:sp>
        <p:nvSpPr>
          <p:cNvPr id="3" name="Content Placeholder 2"/>
          <p:cNvSpPr>
            <a:spLocks noGrp="1"/>
          </p:cNvSpPr>
          <p:nvPr>
            <p:ph idx="1"/>
          </p:nvPr>
        </p:nvSpPr>
        <p:spPr>
          <a:xfrm>
            <a:off x="457200" y="1893454"/>
            <a:ext cx="8229600" cy="4356533"/>
          </a:xfrm>
        </p:spPr>
        <p:txBody>
          <a:bodyPr/>
          <a:lstStyle/>
          <a:p>
            <a:pPr marL="0" indent="0">
              <a:buNone/>
            </a:pPr>
            <a:r>
              <a:rPr lang="en-US" dirty="0" smtClean="0"/>
              <a:t>For current speakers of Faroese, V-to-I remains as an option, but a heavily </a:t>
            </a:r>
            <a:r>
              <a:rPr lang="en-US" dirty="0" err="1" smtClean="0"/>
              <a:t>dispreferred</a:t>
            </a:r>
            <a:r>
              <a:rPr lang="en-US" dirty="0" smtClean="0"/>
              <a:t> one.</a:t>
            </a:r>
          </a:p>
        </p:txBody>
      </p:sp>
    </p:spTree>
    <p:extLst>
      <p:ext uri="{BB962C8B-B14F-4D97-AF65-F5344CB8AC3E}">
        <p14:creationId xmlns:p14="http://schemas.microsoft.com/office/powerpoint/2010/main" val="17190823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possible objections</a:t>
            </a:r>
            <a:endParaRPr lang="en-US" dirty="0"/>
          </a:p>
        </p:txBody>
      </p:sp>
      <p:sp>
        <p:nvSpPr>
          <p:cNvPr id="3" name="Content Placeholder 2"/>
          <p:cNvSpPr>
            <a:spLocks noGrp="1"/>
          </p:cNvSpPr>
          <p:nvPr>
            <p:ph idx="1"/>
          </p:nvPr>
        </p:nvSpPr>
        <p:spPr>
          <a:xfrm>
            <a:off x="457200" y="2274455"/>
            <a:ext cx="8229600" cy="3975532"/>
          </a:xfrm>
        </p:spPr>
        <p:txBody>
          <a:bodyPr/>
          <a:lstStyle/>
          <a:p>
            <a:pPr marL="457200" indent="-457200">
              <a:buFont typeface="+mj-lt"/>
              <a:buAutoNum type="arabicPeriod"/>
            </a:pPr>
            <a:r>
              <a:rPr lang="en-US" dirty="0" smtClean="0"/>
              <a:t>The “intermediate” results come from </a:t>
            </a:r>
            <a:r>
              <a:rPr lang="en-US" dirty="0" smtClean="0">
                <a:solidFill>
                  <a:srgbClr val="646B86"/>
                </a:solidFill>
              </a:rPr>
              <a:t>lumping together judgments from individual speakers</a:t>
            </a:r>
            <a:r>
              <a:rPr lang="en-US" dirty="0" smtClean="0"/>
              <a:t>; individual speakers may in fact be categorical in their judgments </a:t>
            </a:r>
          </a:p>
          <a:p>
            <a:pPr marL="457200" indent="-457200">
              <a:buFont typeface="+mj-lt"/>
              <a:buAutoNum type="arabicPeriod"/>
            </a:pPr>
            <a:r>
              <a:rPr lang="en-US" dirty="0" smtClean="0"/>
              <a:t>The assumption that subject-initial V2 (giving rise to V–</a:t>
            </a:r>
            <a:r>
              <a:rPr lang="en-US" dirty="0" err="1" smtClean="0"/>
              <a:t>Neg</a:t>
            </a:r>
            <a:r>
              <a:rPr lang="en-US" dirty="0" smtClean="0"/>
              <a:t> order) and non-subject-initial V2 are </a:t>
            </a:r>
            <a:r>
              <a:rPr lang="en-US" dirty="0" smtClean="0">
                <a:solidFill>
                  <a:srgbClr val="646B86"/>
                </a:solidFill>
              </a:rPr>
              <a:t>identical</a:t>
            </a:r>
            <a:r>
              <a:rPr lang="en-US" dirty="0" smtClean="0"/>
              <a:t> could be incorrect; that might explain the “intermediate” results, rather than this being due to a remnant of V-to-I</a:t>
            </a:r>
          </a:p>
          <a:p>
            <a:pPr marL="457200" indent="-457200">
              <a:buFont typeface="+mj-lt"/>
              <a:buAutoNum type="arabicPeriod"/>
            </a:pPr>
            <a:endParaRPr lang="en-US" dirty="0"/>
          </a:p>
        </p:txBody>
      </p:sp>
    </p:spTree>
    <p:extLst>
      <p:ext uri="{BB962C8B-B14F-4D97-AF65-F5344CB8AC3E}">
        <p14:creationId xmlns:p14="http://schemas.microsoft.com/office/powerpoint/2010/main" val="28044660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GB">
                <a:latin typeface="Candara" charset="0"/>
                <a:ea typeface="ＭＳ Ｐゴシック" charset="0"/>
              </a:rPr>
              <a:t>Are we mixing two populations?</a:t>
            </a:r>
          </a:p>
        </p:txBody>
      </p:sp>
      <p:sp>
        <p:nvSpPr>
          <p:cNvPr id="3" name="Content Placeholder 2"/>
          <p:cNvSpPr>
            <a:spLocks noGrp="1"/>
          </p:cNvSpPr>
          <p:nvPr>
            <p:ph idx="1"/>
          </p:nvPr>
        </p:nvSpPr>
        <p:spPr>
          <a:xfrm>
            <a:off x="457200" y="1270000"/>
            <a:ext cx="8229600" cy="4979988"/>
          </a:xfrm>
        </p:spPr>
        <p:txBody>
          <a:bodyPr/>
          <a:lstStyle/>
          <a:p>
            <a:r>
              <a:rPr lang="en-GB">
                <a:latin typeface="Candara" charset="0"/>
                <a:ea typeface="ＭＳ Ｐゴシック" charset="0"/>
                <a:cs typeface="ＭＳ Ｐゴシック" charset="0"/>
              </a:rPr>
              <a:t>We have not found evidence for two distinct dialect areas. But it is possible that there are two distinct grammars distributed more randomly through the population, and the “intermediate” judgments that we are getting are the result of mixing together results from two different groups of speakers.</a:t>
            </a:r>
          </a:p>
          <a:p>
            <a:r>
              <a:rPr lang="en-GB">
                <a:latin typeface="Candara" charset="0"/>
                <a:ea typeface="ＭＳ Ｐゴシック" charset="0"/>
                <a:cs typeface="ＭＳ Ｐゴシック" charset="0"/>
              </a:rPr>
              <a:t>If this was the case we’d expect a non-normal, bimodal distribution in the judgments of the crucial cases (here: those in which the verb precedes negation, and there is extraction). </a:t>
            </a:r>
          </a:p>
          <a:p>
            <a:r>
              <a:rPr lang="en-GB">
                <a:latin typeface="Candara" charset="0"/>
                <a:ea typeface="ＭＳ Ｐゴシック" charset="0"/>
                <a:cs typeface="ＭＳ Ｐゴシック" charset="0"/>
              </a:rPr>
              <a:t>The judgments do not show a bimodal distribution: </a:t>
            </a:r>
            <a:r>
              <a:rPr lang="en-GB" b="1">
                <a:latin typeface="Candara" charset="0"/>
                <a:ea typeface="ＭＳ Ｐゴシック" charset="0"/>
                <a:cs typeface="ＭＳ Ｐゴシック" charset="0"/>
              </a:rPr>
              <a:t>no evidence for distinct groups of speakers each with categorical judgments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3" descr="hist-no-extract.pdf"/>
          <p:cNvPicPr>
            <a:picLocks noGrp="1" noChangeAspect="1"/>
          </p:cNvPicPr>
          <p:nvPr>
            <p:ph idx="1"/>
          </p:nvPr>
        </p:nvPicPr>
        <p:blipFill>
          <a:blip r:embed="rId2">
            <a:extLst>
              <a:ext uri="{28A0092B-C50C-407E-A947-70E740481C1C}">
                <a14:useLocalDpi xmlns:a14="http://schemas.microsoft.com/office/drawing/2010/main" val="0"/>
              </a:ext>
            </a:extLst>
          </a:blip>
          <a:srcRect l="-13780" r="-13780"/>
          <a:stretch>
            <a:fillRect/>
          </a:stretch>
        </p:blipFill>
        <p:spPr>
          <a:xfrm>
            <a:off x="4303713" y="1085850"/>
            <a:ext cx="4383087" cy="2751138"/>
          </a:xfrm>
        </p:spPr>
      </p:pic>
      <p:pic>
        <p:nvPicPr>
          <p:cNvPr id="46082" name="Picture 4" descr="hist-adj-extract.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3836988"/>
            <a:ext cx="343693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1757363"/>
            <a:ext cx="3846513" cy="368300"/>
          </a:xfrm>
          <a:prstGeom prst="rect">
            <a:avLst/>
          </a:prstGeom>
          <a:noFill/>
        </p:spPr>
        <p:txBody>
          <a:bodyPr>
            <a:spAutoFit/>
          </a:bodyPr>
          <a:lstStyle/>
          <a:p>
            <a:pPr>
              <a:defRPr/>
            </a:pPr>
            <a:r>
              <a:rPr lang="en-GB">
                <a:latin typeface="+mn-lt"/>
                <a:ea typeface="ＭＳ Ｐゴシック" charset="-128"/>
                <a:cs typeface="ＭＳ Ｐゴシック" charset="-128"/>
              </a:rPr>
              <a:t>Verb–Negation order, no extraction</a:t>
            </a:r>
          </a:p>
        </p:txBody>
      </p:sp>
      <p:sp>
        <p:nvSpPr>
          <p:cNvPr id="7" name="TextBox 6"/>
          <p:cNvSpPr txBox="1"/>
          <p:nvPr/>
        </p:nvSpPr>
        <p:spPr>
          <a:xfrm>
            <a:off x="457200" y="4891088"/>
            <a:ext cx="4360863" cy="368300"/>
          </a:xfrm>
          <a:prstGeom prst="rect">
            <a:avLst/>
          </a:prstGeom>
          <a:noFill/>
        </p:spPr>
        <p:txBody>
          <a:bodyPr>
            <a:spAutoFit/>
          </a:bodyPr>
          <a:lstStyle/>
          <a:p>
            <a:pPr>
              <a:defRPr/>
            </a:pPr>
            <a:r>
              <a:rPr lang="en-GB">
                <a:latin typeface="+mn-lt"/>
                <a:ea typeface="ＭＳ Ｐゴシック" charset="-128"/>
                <a:cs typeface="ＭＳ Ｐゴシック" charset="-128"/>
              </a:rPr>
              <a:t>Verb–Negation order, Adjunct extraction</a:t>
            </a:r>
          </a:p>
        </p:txBody>
      </p:sp>
      <p:sp>
        <p:nvSpPr>
          <p:cNvPr id="8" name="TextBox 7"/>
          <p:cNvSpPr txBox="1"/>
          <p:nvPr/>
        </p:nvSpPr>
        <p:spPr>
          <a:xfrm>
            <a:off x="457200" y="403225"/>
            <a:ext cx="5572125" cy="461963"/>
          </a:xfrm>
          <a:prstGeom prst="rect">
            <a:avLst/>
          </a:prstGeom>
          <a:noFill/>
        </p:spPr>
        <p:txBody>
          <a:bodyPr>
            <a:spAutoFit/>
          </a:bodyPr>
          <a:lstStyle/>
          <a:p>
            <a:pPr>
              <a:defRPr/>
            </a:pPr>
            <a:r>
              <a:rPr lang="en-GB" sz="2400">
                <a:solidFill>
                  <a:schemeClr val="tx2"/>
                </a:solidFill>
                <a:latin typeface="+mj-lt"/>
                <a:ea typeface="ＭＳ Ｐゴシック" charset="-128"/>
                <a:cs typeface="ＭＳ Ｐゴシック" charset="-128"/>
              </a:rPr>
              <a:t>The two non-normally distributed cases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73182" y="215900"/>
            <a:ext cx="8774545" cy="669925"/>
          </a:xfrm>
        </p:spPr>
        <p:txBody>
          <a:bodyPr/>
          <a:lstStyle/>
          <a:p>
            <a:r>
              <a:rPr lang="en-GB" dirty="0" smtClean="0">
                <a:latin typeface="Candara" charset="0"/>
                <a:ea typeface="ＭＳ Ｐゴシック" charset="0"/>
              </a:rPr>
              <a:t>Subject-initial EV2 ≠ Adjunct-initial EV2?</a:t>
            </a:r>
            <a:endParaRPr lang="en-GB" dirty="0">
              <a:latin typeface="Candara" charset="0"/>
              <a:ea typeface="ＭＳ Ｐゴシック" charset="0"/>
            </a:endParaRPr>
          </a:p>
        </p:txBody>
      </p:sp>
      <p:sp>
        <p:nvSpPr>
          <p:cNvPr id="54274" name="Content Placeholder 2"/>
          <p:cNvSpPr>
            <a:spLocks noGrp="1"/>
          </p:cNvSpPr>
          <p:nvPr>
            <p:ph idx="1"/>
          </p:nvPr>
        </p:nvSpPr>
        <p:spPr>
          <a:xfrm>
            <a:off x="457200" y="981365"/>
            <a:ext cx="8229600" cy="5499534"/>
          </a:xfrm>
        </p:spPr>
        <p:txBody>
          <a:bodyPr/>
          <a:lstStyle/>
          <a:p>
            <a:r>
              <a:rPr lang="en-GB" dirty="0" smtClean="0">
                <a:latin typeface="Candara" charset="0"/>
                <a:ea typeface="ＭＳ Ｐゴシック" charset="0"/>
                <a:cs typeface="ＭＳ Ｐゴシック" charset="0"/>
              </a:rPr>
              <a:t>Suppose </a:t>
            </a:r>
            <a:r>
              <a:rPr lang="en-GB" dirty="0">
                <a:latin typeface="Candara" charset="0"/>
                <a:ea typeface="ＭＳ Ｐゴシック" charset="0"/>
                <a:cs typeface="ＭＳ Ｐゴシック" charset="0"/>
              </a:rPr>
              <a:t>the features that attract a subject to a peripheral position are different to the features that attract a temporal adjunct (or </a:t>
            </a:r>
            <a:r>
              <a:rPr lang="en-GB" dirty="0" smtClean="0">
                <a:latin typeface="Candara" charset="0"/>
                <a:ea typeface="ＭＳ Ｐゴシック" charset="0"/>
                <a:cs typeface="ＭＳ Ｐゴシック" charset="0"/>
              </a:rPr>
              <a:t>the </a:t>
            </a:r>
            <a:r>
              <a:rPr lang="en-GB" dirty="0">
                <a:latin typeface="Candara" charset="0"/>
                <a:ea typeface="ＭＳ Ｐゴシック" charset="0"/>
                <a:cs typeface="ＭＳ Ｐゴシック" charset="0"/>
              </a:rPr>
              <a:t>two cases of movement are to different positions</a:t>
            </a:r>
            <a:r>
              <a:rPr lang="en-GB" dirty="0" smtClean="0">
                <a:latin typeface="Candara" charset="0"/>
                <a:ea typeface="ＭＳ Ｐゴシック" charset="0"/>
                <a:cs typeface="ＭＳ Ｐゴシック" charset="0"/>
              </a:rPr>
              <a:t>). It could be </a:t>
            </a:r>
            <a:r>
              <a:rPr lang="en-GB" dirty="0">
                <a:latin typeface="Candara" charset="0"/>
                <a:ea typeface="ＭＳ Ｐゴシック" charset="0"/>
                <a:cs typeface="ＭＳ Ｐゴシック" charset="0"/>
              </a:rPr>
              <a:t>the case that we could explain the different behaviour of extraction out of subordinate clauses with the order Subject–Verb–Negation and Adjunct–Verb–Subject, as well as the difference in the effect of clause </a:t>
            </a:r>
            <a:r>
              <a:rPr lang="en-GB" dirty="0" smtClean="0">
                <a:latin typeface="Candara" charset="0"/>
                <a:ea typeface="ＭＳ Ｐゴシック" charset="0"/>
                <a:cs typeface="ＭＳ Ｐゴシック" charset="0"/>
              </a:rPr>
              <a:t>type, without V-to-I being involved.</a:t>
            </a:r>
            <a:endParaRPr lang="en-GB" dirty="0">
              <a:latin typeface="Candara" charset="0"/>
              <a:ea typeface="ＭＳ Ｐゴシック" charset="0"/>
              <a:cs typeface="ＭＳ Ｐゴシック" charset="0"/>
            </a:endParaRPr>
          </a:p>
          <a:p>
            <a:r>
              <a:rPr lang="en-GB" dirty="0" smtClean="0">
                <a:latin typeface="Candara" charset="0"/>
                <a:ea typeface="ＭＳ Ｐゴシック" charset="0"/>
                <a:cs typeface="ＭＳ Ｐゴシック" charset="0"/>
              </a:rPr>
              <a:t>Can we rule this out as an explanation of the “intermediate” status of the V–</a:t>
            </a:r>
            <a:r>
              <a:rPr lang="en-GB" dirty="0" err="1" smtClean="0">
                <a:latin typeface="Candara" charset="0"/>
                <a:ea typeface="ＭＳ Ｐゴシック" charset="0"/>
                <a:cs typeface="ＭＳ Ｐゴシック" charset="0"/>
              </a:rPr>
              <a:t>Neg</a:t>
            </a:r>
            <a:r>
              <a:rPr lang="en-GB" dirty="0" smtClean="0">
                <a:latin typeface="Candara" charset="0"/>
                <a:ea typeface="ＭＳ Ｐゴシック" charset="0"/>
                <a:cs typeface="ＭＳ Ｐゴシック" charset="0"/>
              </a:rPr>
              <a:t> orders?</a:t>
            </a:r>
          </a:p>
          <a:p>
            <a:r>
              <a:rPr lang="en-GB" dirty="0" smtClean="0">
                <a:latin typeface="Candara" charset="0"/>
                <a:ea typeface="ＭＳ Ｐゴシック" charset="0"/>
                <a:cs typeface="ＭＳ Ｐゴシック" charset="0"/>
              </a:rPr>
              <a:t>Yes.  By comparing the results from Faroese with those </a:t>
            </a:r>
            <a:r>
              <a:rPr lang="en-GB" dirty="0" smtClean="0">
                <a:latin typeface="Candara" charset="0"/>
                <a:ea typeface="ＭＳ Ｐゴシック" charset="0"/>
                <a:cs typeface="ＭＳ Ｐゴシック" charset="0"/>
              </a:rPr>
              <a:t>from </a:t>
            </a:r>
            <a:r>
              <a:rPr lang="en-GB" dirty="0" smtClean="0">
                <a:latin typeface="Candara" charset="0"/>
                <a:ea typeface="ＭＳ Ｐゴシック" charset="0"/>
                <a:cs typeface="ＭＳ Ｐゴシック" charset="0"/>
              </a:rPr>
              <a:t>Danish. If the “intermediate” judgments in Faroese are the result of two different kinds of V2, we expect to find the same pattern in Danish. </a:t>
            </a:r>
            <a:r>
              <a:rPr lang="en-GB" b="1" dirty="0" smtClean="0">
                <a:latin typeface="Candara" charset="0"/>
                <a:ea typeface="ＭＳ Ｐゴシック" charset="0"/>
                <a:cs typeface="ＭＳ Ｐゴシック" charset="0"/>
              </a:rPr>
              <a:t>But we don’t</a:t>
            </a:r>
            <a:r>
              <a:rPr lang="en-GB" dirty="0" smtClean="0">
                <a:latin typeface="Candara" charset="0"/>
                <a:ea typeface="ＭＳ Ｐゴシック" charset="0"/>
                <a:cs typeface="ＭＳ Ｐゴシック" charset="0"/>
              </a:rPr>
              <a:t>.</a:t>
            </a:r>
            <a:endParaRPr lang="en-GB" dirty="0">
              <a:latin typeface="Candar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Candara" charset="0"/>
                <a:ea typeface="ＭＳ Ｐゴシック" charset="0"/>
              </a:rPr>
              <a:t>Limited mobility</a:t>
            </a:r>
          </a:p>
        </p:txBody>
      </p:sp>
      <p:sp>
        <p:nvSpPr>
          <p:cNvPr id="15362" name="Content Placeholder 2"/>
          <p:cNvSpPr>
            <a:spLocks noGrp="1"/>
          </p:cNvSpPr>
          <p:nvPr>
            <p:ph idx="1"/>
          </p:nvPr>
        </p:nvSpPr>
        <p:spPr>
          <a:xfrm>
            <a:off x="457200" y="1339850"/>
            <a:ext cx="8229600" cy="4910138"/>
          </a:xfrm>
        </p:spPr>
        <p:txBody>
          <a:bodyPr/>
          <a:lstStyle/>
          <a:p>
            <a:pPr eaLnBrk="1" hangingPunct="1">
              <a:spcAft>
                <a:spcPts val="1200"/>
              </a:spcAft>
              <a:buFont typeface="Arial" charset="0"/>
              <a:buNone/>
            </a:pPr>
            <a:r>
              <a:rPr lang="en-US">
                <a:latin typeface="Candara" charset="0"/>
                <a:ea typeface="ＭＳ Ｐゴシック" charset="0"/>
                <a:cs typeface="ＭＳ Ｐゴシック" charset="0"/>
              </a:rPr>
              <a:t>	</a:t>
            </a:r>
            <a:r>
              <a:rPr lang="en-US" sz="2000">
                <a:latin typeface="Candara" charset="0"/>
                <a:ea typeface="ＭＳ Ｐゴシック" charset="0"/>
                <a:cs typeface="ＭＳ Ｐゴシック" charset="0"/>
              </a:rPr>
              <a:t>Work reported here has been done in collaboration with:</a:t>
            </a:r>
          </a:p>
          <a:p>
            <a:pPr lvl="1" eaLnBrk="1" hangingPunct="1">
              <a:spcAft>
                <a:spcPts val="1200"/>
              </a:spcAft>
            </a:pPr>
            <a:r>
              <a:rPr lang="en-US" b="1">
                <a:solidFill>
                  <a:srgbClr val="646B86"/>
                </a:solidFill>
                <a:latin typeface="Candara" charset="0"/>
                <a:ea typeface="ＭＳ Ｐゴシック" charset="0"/>
              </a:rPr>
              <a:t>Joel Wallenberg </a:t>
            </a:r>
            <a:r>
              <a:rPr lang="en-US">
                <a:latin typeface="Candara" charset="0"/>
                <a:ea typeface="ＭＳ Ｐゴシック" charset="0"/>
              </a:rPr>
              <a:t>(Newcastle)</a:t>
            </a:r>
            <a:endParaRPr lang="en-US" b="1">
              <a:solidFill>
                <a:srgbClr val="646B86"/>
              </a:solidFill>
              <a:latin typeface="Candara" charset="0"/>
              <a:ea typeface="ＭＳ Ｐゴシック" charset="0"/>
            </a:endParaRPr>
          </a:p>
          <a:p>
            <a:pPr lvl="1" eaLnBrk="1" hangingPunct="1">
              <a:spcAft>
                <a:spcPts val="1200"/>
              </a:spcAft>
            </a:pPr>
            <a:r>
              <a:rPr lang="en-US" b="1">
                <a:solidFill>
                  <a:srgbClr val="646B86"/>
                </a:solidFill>
                <a:latin typeface="Candara" charset="0"/>
                <a:ea typeface="ＭＳ Ｐゴシック" charset="0"/>
              </a:rPr>
              <a:t>Antonella Sorace </a:t>
            </a:r>
            <a:r>
              <a:rPr lang="en-US">
                <a:latin typeface="Candara" charset="0"/>
                <a:ea typeface="ＭＳ Ｐゴシック" charset="0"/>
              </a:rPr>
              <a:t>(Edinburgh, Tromsø)</a:t>
            </a:r>
          </a:p>
          <a:p>
            <a:pPr lvl="1" eaLnBrk="1" hangingPunct="1">
              <a:spcAft>
                <a:spcPts val="1200"/>
              </a:spcAft>
            </a:pPr>
            <a:r>
              <a:rPr lang="en-US" b="1">
                <a:solidFill>
                  <a:srgbClr val="646B86"/>
                </a:solidFill>
                <a:latin typeface="Candara" charset="0"/>
                <a:ea typeface="ＭＳ Ｐゴシック" charset="0"/>
              </a:rPr>
              <a:t>Zakaris Svabo Hansen </a:t>
            </a:r>
            <a:r>
              <a:rPr lang="en-US">
                <a:latin typeface="Candara" charset="0"/>
                <a:ea typeface="ＭＳ Ｐゴシック" charset="0"/>
              </a:rPr>
              <a:t>(Faroe Islands)</a:t>
            </a:r>
          </a:p>
          <a:p>
            <a:pPr lvl="1" eaLnBrk="1" hangingPunct="1">
              <a:spcAft>
                <a:spcPts val="1200"/>
              </a:spcAft>
            </a:pPr>
            <a:r>
              <a:rPr lang="en-US" b="1">
                <a:solidFill>
                  <a:srgbClr val="646B86"/>
                </a:solidFill>
                <a:latin typeface="Candara" charset="0"/>
                <a:ea typeface="ＭＳ Ｐゴシック" charset="0"/>
              </a:rPr>
              <a:t>Frances Wilson </a:t>
            </a:r>
            <a:r>
              <a:rPr lang="en-US">
                <a:latin typeface="Candara" charset="0"/>
                <a:ea typeface="ＭＳ Ｐゴシック" charset="0"/>
              </a:rPr>
              <a:t>(Delaware)</a:t>
            </a:r>
          </a:p>
          <a:p>
            <a:pPr lvl="1" eaLnBrk="1" hangingPunct="1">
              <a:spcAft>
                <a:spcPts val="1200"/>
              </a:spcAft>
            </a:pPr>
            <a:r>
              <a:rPr lang="en-US" b="1">
                <a:solidFill>
                  <a:srgbClr val="646B86"/>
                </a:solidFill>
                <a:latin typeface="Candara" charset="0"/>
                <a:ea typeface="ＭＳ Ｐゴシック" charset="0"/>
              </a:rPr>
              <a:t>Sten Vikner </a:t>
            </a:r>
            <a:r>
              <a:rPr lang="en-US">
                <a:latin typeface="Candara" charset="0"/>
                <a:ea typeface="ＭＳ Ｐゴシック" charset="0"/>
              </a:rPr>
              <a:t>(Aarhus)</a:t>
            </a:r>
          </a:p>
          <a:p>
            <a:pPr eaLnBrk="1" hangingPunct="1">
              <a:spcAft>
                <a:spcPts val="1200"/>
              </a:spcAft>
              <a:buFont typeface="Arial" charset="0"/>
              <a:buNone/>
            </a:pPr>
            <a:r>
              <a:rPr lang="en-US">
                <a:latin typeface="Candara" charset="0"/>
                <a:ea typeface="ＭＳ Ｐゴシック" charset="0"/>
                <a:cs typeface="ＭＳ Ｐゴシック" charset="0"/>
              </a:rPr>
              <a:t>	</a:t>
            </a:r>
            <a:r>
              <a:rPr lang="en-US" sz="2000">
                <a:latin typeface="Candara" charset="0"/>
                <a:ea typeface="ＭＳ Ｐゴシック" charset="0"/>
                <a:cs typeface="ＭＳ Ｐゴシック" charset="0"/>
              </a:rPr>
              <a:t>Some was part of a larger project on verb movement in Faroese </a:t>
            </a:r>
            <a:br>
              <a:rPr lang="en-US" sz="2000">
                <a:latin typeface="Candara" charset="0"/>
                <a:ea typeface="ＭＳ Ｐゴシック" charset="0"/>
                <a:cs typeface="ＭＳ Ｐゴシック" charset="0"/>
              </a:rPr>
            </a:br>
            <a:r>
              <a:rPr lang="en-US" sz="2000">
                <a:latin typeface="Candara" charset="0"/>
                <a:ea typeface="ＭＳ Ｐゴシック" charset="0"/>
                <a:cs typeface="ＭＳ Ｐゴシック" charset="0"/>
              </a:rPr>
              <a:t>http://www.lel.ed.ac.uk/~heycock/faroese-project </a:t>
            </a:r>
            <a:br>
              <a:rPr lang="en-US" sz="2000">
                <a:latin typeface="Candara" charset="0"/>
                <a:ea typeface="ＭＳ Ｐゴシック" charset="0"/>
                <a:cs typeface="ＭＳ Ｐゴシック" charset="0"/>
              </a:rPr>
            </a:br>
            <a:r>
              <a:rPr lang="en-US" sz="2000">
                <a:latin typeface="Candara" charset="0"/>
                <a:ea typeface="ＭＳ Ｐゴシック" charset="0"/>
                <a:cs typeface="ＭＳ Ｐゴシック" charset="0"/>
              </a:rPr>
              <a:t>supported by a grant from the Arts and Humanities Research Council (AHRC)</a:t>
            </a: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213" y="5684838"/>
            <a:ext cx="330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z="3200">
                <a:latin typeface="Candara" charset="0"/>
                <a:ea typeface="ＭＳ Ｐゴシック" charset="0"/>
              </a:rPr>
              <a:t>Preference for low verb placement: </a:t>
            </a:r>
            <a:r>
              <a:rPr lang="en-GB" sz="3200" b="1">
                <a:latin typeface="Candara" charset="0"/>
                <a:ea typeface="ＭＳ Ｐゴシック" charset="0"/>
              </a:rPr>
              <a:t>Faroese</a:t>
            </a:r>
          </a:p>
        </p:txBody>
      </p:sp>
      <p:graphicFrame>
        <p:nvGraphicFramePr>
          <p:cNvPr id="4" name="Content Placeholder 3"/>
          <p:cNvGraphicFramePr>
            <a:graphicFrameLocks noGrp="1"/>
          </p:cNvGraphicFramePr>
          <p:nvPr>
            <p:ph idx="1"/>
          </p:nvPr>
        </p:nvGraphicFramePr>
        <p:xfrm>
          <a:off x="355600" y="984250"/>
          <a:ext cx="8432800" cy="5367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GB" sz="3200">
                <a:latin typeface="Candara" charset="0"/>
                <a:ea typeface="ＭＳ Ｐゴシック" charset="0"/>
              </a:rPr>
              <a:t>Preference for low verb placement: </a:t>
            </a:r>
            <a:r>
              <a:rPr lang="en-GB" sz="3200" b="1">
                <a:solidFill>
                  <a:schemeClr val="accent1"/>
                </a:solidFill>
                <a:latin typeface="Candara" charset="0"/>
                <a:ea typeface="ＭＳ Ｐゴシック" charset="0"/>
              </a:rPr>
              <a:t>Danish</a:t>
            </a:r>
          </a:p>
        </p:txBody>
      </p:sp>
      <p:graphicFrame>
        <p:nvGraphicFramePr>
          <p:cNvPr id="4" name="Content Placeholder 3"/>
          <p:cNvGraphicFramePr>
            <a:graphicFrameLocks noGrp="1"/>
          </p:cNvGraphicFramePr>
          <p:nvPr>
            <p:ph idx="1"/>
          </p:nvPr>
        </p:nvGraphicFramePr>
        <p:xfrm>
          <a:off x="355600" y="984250"/>
          <a:ext cx="8432800" cy="5367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GB" sz="2800">
                <a:latin typeface="Candara" charset="0"/>
                <a:ea typeface="ＭＳ Ｐゴシック" charset="0"/>
              </a:rPr>
              <a:t>What does this mean for theories of V-to-I?</a:t>
            </a:r>
          </a:p>
        </p:txBody>
      </p:sp>
      <p:sp>
        <p:nvSpPr>
          <p:cNvPr id="59394" name="Content Placeholder 2"/>
          <p:cNvSpPr>
            <a:spLocks noGrp="1"/>
          </p:cNvSpPr>
          <p:nvPr>
            <p:ph idx="1"/>
          </p:nvPr>
        </p:nvSpPr>
        <p:spPr>
          <a:xfrm>
            <a:off x="457200" y="1900238"/>
            <a:ext cx="8229600" cy="4349750"/>
          </a:xfrm>
        </p:spPr>
        <p:txBody>
          <a:bodyPr/>
          <a:lstStyle/>
          <a:p>
            <a:pPr>
              <a:spcAft>
                <a:spcPts val="2400"/>
              </a:spcAft>
            </a:pPr>
            <a:r>
              <a:rPr lang="en-GB" dirty="0">
                <a:latin typeface="Candara" charset="0"/>
                <a:ea typeface="ＭＳ Ｐゴシック" charset="0"/>
                <a:cs typeface="ＭＳ Ｐゴシック" charset="0"/>
              </a:rPr>
              <a:t>The persistence of V-to-I in Faroese is prima facie evidence against a strong version of the Rich Agreement Hypothesis</a:t>
            </a:r>
            <a:r>
              <a:rPr lang="en-GB" dirty="0" smtClean="0">
                <a:latin typeface="Candara" charset="0"/>
                <a:ea typeface="ＭＳ Ｐゴシック" charset="0"/>
                <a:cs typeface="ＭＳ Ｐゴシック" charset="0"/>
              </a:rPr>
              <a:t>.</a:t>
            </a:r>
          </a:p>
          <a:p>
            <a:pPr>
              <a:spcAft>
                <a:spcPts val="2400"/>
              </a:spcAft>
            </a:pPr>
            <a:r>
              <a:rPr lang="en-GB" dirty="0" smtClean="0">
                <a:latin typeface="Candara" charset="0"/>
                <a:ea typeface="ＭＳ Ｐゴシック" charset="0"/>
                <a:cs typeface="ＭＳ Ｐゴシック" charset="0"/>
              </a:rPr>
              <a:t>However, V-to-I is clearly a heavily </a:t>
            </a:r>
            <a:r>
              <a:rPr lang="en-GB" dirty="0" err="1" smtClean="0">
                <a:latin typeface="Candara" charset="0"/>
                <a:ea typeface="ＭＳ Ｐゴシック" charset="0"/>
                <a:cs typeface="ＭＳ Ｐゴシック" charset="0"/>
              </a:rPr>
              <a:t>dispreferred</a:t>
            </a:r>
            <a:r>
              <a:rPr lang="en-GB" dirty="0" smtClean="0">
                <a:latin typeface="Candara" charset="0"/>
                <a:ea typeface="ＭＳ Ｐゴシック" charset="0"/>
                <a:cs typeface="ＭＳ Ｐゴシック" charset="0"/>
              </a:rPr>
              <a:t> option for current speakers.</a:t>
            </a:r>
            <a:endParaRPr lang="en-GB" dirty="0">
              <a:latin typeface="Candara" charset="0"/>
              <a:ea typeface="ＭＳ Ｐゴシック" charset="0"/>
              <a:cs typeface="ＭＳ Ｐゴシック" charset="0"/>
            </a:endParaRPr>
          </a:p>
          <a:p>
            <a:pPr>
              <a:spcAft>
                <a:spcPts val="2400"/>
              </a:spcAft>
            </a:pPr>
            <a:r>
              <a:rPr lang="en-GB" dirty="0" smtClean="0">
                <a:latin typeface="Candara" charset="0"/>
                <a:ea typeface="ＭＳ Ｐゴシック" charset="0"/>
                <a:cs typeface="ＭＳ Ｐゴシック" charset="0"/>
              </a:rPr>
              <a:t>Perhaps it </a:t>
            </a:r>
            <a:r>
              <a:rPr lang="en-GB" dirty="0">
                <a:latin typeface="Candara" charset="0"/>
                <a:ea typeface="ＭＳ Ｐゴシック" charset="0"/>
                <a:cs typeface="ＭＳ Ｐゴシック" charset="0"/>
              </a:rPr>
              <a:t>could be argued that there is some effect from the morphology of other, less dominant verbal paradigms?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1084263" y="1276350"/>
          <a:ext cx="3706812" cy="1482724"/>
        </p:xfrm>
        <a:graphic>
          <a:graphicData uri="http://schemas.openxmlformats.org/drawingml/2006/table">
            <a:tbl>
              <a:tblPr firstRow="1" bandRow="1">
                <a:tableStyleId>{2D5ABB26-0587-4C30-8999-92F81FD0307C}</a:tableStyleId>
              </a:tblPr>
              <a:tblGrid>
                <a:gridCol w="1235604"/>
                <a:gridCol w="1235604"/>
                <a:gridCol w="1235604"/>
              </a:tblGrid>
              <a:tr h="370681">
                <a:tc>
                  <a:txBody>
                    <a:bodyPr/>
                    <a:lstStyle/>
                    <a:p>
                      <a:endParaRPr lang="en-GB" sz="1800"/>
                    </a:p>
                  </a:txBody>
                  <a:tcPr marL="91427" marR="91427" marT="45700" marB="45700">
                    <a:noFill/>
                  </a:tcPr>
                </a:tc>
                <a:tc>
                  <a:txBody>
                    <a:bodyPr/>
                    <a:lstStyle/>
                    <a:p>
                      <a:r>
                        <a:rPr lang="en-GB" sz="1800"/>
                        <a:t>Singular</a:t>
                      </a:r>
                    </a:p>
                  </a:txBody>
                  <a:tcPr marL="91427" marR="91427" marT="45700" marB="45700">
                    <a:noFill/>
                  </a:tcPr>
                </a:tc>
                <a:tc>
                  <a:txBody>
                    <a:bodyPr/>
                    <a:lstStyle/>
                    <a:p>
                      <a:r>
                        <a:rPr lang="en-GB" sz="1800"/>
                        <a:t>Plural</a:t>
                      </a:r>
                    </a:p>
                  </a:txBody>
                  <a:tcPr marL="91427" marR="91427" marT="45700" marB="45700">
                    <a:noFill/>
                  </a:tcPr>
                </a:tc>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1</a:t>
                      </a:r>
                      <a:r>
                        <a:rPr lang="en-GB" sz="1800" baseline="30000"/>
                        <a:t>st</a:t>
                      </a:r>
                      <a:r>
                        <a:rPr lang="en-GB" sz="1800"/>
                        <a:t> </a:t>
                      </a:r>
                    </a:p>
                  </a:txBody>
                  <a:tcPr marL="91427" marR="91427" marT="45700" marB="45700"/>
                </a:tc>
                <a:tc>
                  <a:txBody>
                    <a:bodyPr/>
                    <a:lstStyle/>
                    <a:p>
                      <a:r>
                        <a:rPr lang="en-GB" sz="1800" i="1"/>
                        <a:t>kast  -i</a:t>
                      </a:r>
                    </a:p>
                  </a:txBody>
                  <a:tcPr marL="91427" marR="91427" marT="45700" marB="45700">
                    <a:solidFill>
                      <a:schemeClr val="accent3">
                        <a:lumMod val="40000"/>
                        <a:lumOff val="60000"/>
                      </a:schemeClr>
                    </a:solidFill>
                  </a:tcPr>
                </a:tc>
                <a:tc>
                  <a:txBody>
                    <a:bodyPr/>
                    <a:lstStyle/>
                    <a:p>
                      <a:r>
                        <a:rPr lang="en-GB" sz="1800" i="1"/>
                        <a:t>kast-a</a:t>
                      </a:r>
                    </a:p>
                  </a:txBody>
                  <a:tcPr marL="91427" marR="91427" marT="45700" marB="45700">
                    <a:solidFill>
                      <a:schemeClr val="accent3">
                        <a:lumMod val="40000"/>
                        <a:lumOff val="60000"/>
                      </a:schemeClr>
                    </a:solidFill>
                  </a:tcPr>
                </a:tc>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2</a:t>
                      </a:r>
                      <a:r>
                        <a:rPr lang="en-GB" sz="1800" baseline="30000"/>
                        <a:t>nd</a:t>
                      </a:r>
                      <a:r>
                        <a:rPr lang="en-GB" sz="1800"/>
                        <a:t> </a:t>
                      </a:r>
                    </a:p>
                  </a:txBody>
                  <a:tcPr marL="91427" marR="91427" marT="45700" marB="45700"/>
                </a:tc>
                <a:tc>
                  <a:txBody>
                    <a:bodyPr/>
                    <a:lstStyle/>
                    <a:p>
                      <a:r>
                        <a:rPr lang="en-GB" sz="1800" i="1" dirty="0" err="1"/>
                        <a:t>kasta</a:t>
                      </a:r>
                      <a:r>
                        <a:rPr lang="en-GB" sz="1800" i="1" dirty="0"/>
                        <a:t>-r</a:t>
                      </a:r>
                    </a:p>
                  </a:txBody>
                  <a:tcPr marL="91427" marR="91427" marT="45700" marB="45700">
                    <a:solidFill>
                      <a:schemeClr val="accent3">
                        <a:lumMod val="40000"/>
                        <a:lumOff val="60000"/>
                      </a:schemeClr>
                    </a:solidFill>
                  </a:tcPr>
                </a:tc>
                <a:tc>
                  <a:txBody>
                    <a:bodyPr/>
                    <a:lstStyle/>
                    <a:p>
                      <a:r>
                        <a:rPr lang="en-GB" sz="1800" i="1"/>
                        <a:t>kast-a</a:t>
                      </a:r>
                    </a:p>
                  </a:txBody>
                  <a:tcPr marL="91427" marR="91427" marT="45700" marB="45700">
                    <a:solidFill>
                      <a:schemeClr val="accent3">
                        <a:lumMod val="40000"/>
                        <a:lumOff val="60000"/>
                      </a:schemeClr>
                    </a:solidFill>
                  </a:tcPr>
                </a:tc>
              </a:tr>
              <a:tr h="3706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3</a:t>
                      </a:r>
                      <a:r>
                        <a:rPr lang="en-GB" sz="1800" baseline="30000"/>
                        <a:t>rd</a:t>
                      </a:r>
                      <a:r>
                        <a:rPr lang="en-GB" sz="1800"/>
                        <a:t> </a:t>
                      </a:r>
                    </a:p>
                  </a:txBody>
                  <a:tcPr marL="91427" marR="91427" marT="45700" marB="45700"/>
                </a:tc>
                <a:tc>
                  <a:txBody>
                    <a:bodyPr/>
                    <a:lstStyle/>
                    <a:p>
                      <a:r>
                        <a:rPr lang="en-GB" sz="1800" i="1"/>
                        <a:t>kasta-r</a:t>
                      </a:r>
                    </a:p>
                  </a:txBody>
                  <a:tcPr marL="91427" marR="91427" marT="45700" marB="45700">
                    <a:solidFill>
                      <a:schemeClr val="accent3">
                        <a:lumMod val="40000"/>
                        <a:lumOff val="60000"/>
                      </a:schemeClr>
                    </a:solidFill>
                  </a:tcPr>
                </a:tc>
                <a:tc>
                  <a:txBody>
                    <a:bodyPr/>
                    <a:lstStyle/>
                    <a:p>
                      <a:r>
                        <a:rPr lang="en-GB" sz="1800" i="1" dirty="0" err="1"/>
                        <a:t>kast</a:t>
                      </a:r>
                      <a:r>
                        <a:rPr lang="en-GB" sz="1800" i="1" dirty="0"/>
                        <a:t>-a</a:t>
                      </a:r>
                    </a:p>
                  </a:txBody>
                  <a:tcPr marL="91427" marR="91427" marT="45700" marB="45700">
                    <a:solidFill>
                      <a:schemeClr val="accent3">
                        <a:lumMod val="40000"/>
                        <a:lumOff val="60000"/>
                      </a:schemeClr>
                    </a:solidFill>
                  </a:tcPr>
                </a:tc>
              </a:tr>
            </a:tbl>
          </a:graphicData>
        </a:graphic>
      </p:graphicFrame>
      <p:sp>
        <p:nvSpPr>
          <p:cNvPr id="60430" name="Title 1"/>
          <p:cNvSpPr>
            <a:spLocks noGrp="1"/>
          </p:cNvSpPr>
          <p:nvPr>
            <p:ph type="title"/>
          </p:nvPr>
        </p:nvSpPr>
        <p:spPr>
          <a:xfrm>
            <a:off x="0" y="215900"/>
            <a:ext cx="9144000" cy="669925"/>
          </a:xfrm>
        </p:spPr>
        <p:txBody>
          <a:bodyPr/>
          <a:lstStyle/>
          <a:p>
            <a:r>
              <a:rPr lang="en-GB" sz="2800">
                <a:latin typeface="Candara" charset="0"/>
                <a:ea typeface="ＭＳ Ｐゴシック" charset="0"/>
              </a:rPr>
              <a:t>Not all the Faroese paradigms are so impoverished</a:t>
            </a:r>
          </a:p>
        </p:txBody>
      </p:sp>
      <p:sp>
        <p:nvSpPr>
          <p:cNvPr id="9" name="TextBox 8"/>
          <p:cNvSpPr txBox="1"/>
          <p:nvPr/>
        </p:nvSpPr>
        <p:spPr>
          <a:xfrm>
            <a:off x="1084263" y="928688"/>
            <a:ext cx="6948487" cy="369887"/>
          </a:xfrm>
          <a:prstGeom prst="rect">
            <a:avLst/>
          </a:prstGeom>
          <a:noFill/>
        </p:spPr>
        <p:txBody>
          <a:bodyPr>
            <a:spAutoFit/>
          </a:bodyPr>
          <a:lstStyle/>
          <a:p>
            <a:pPr>
              <a:defRPr/>
            </a:pPr>
            <a:r>
              <a:rPr lang="en-GB" dirty="0">
                <a:latin typeface="+mn-lt"/>
                <a:ea typeface="ＭＳ Ｐゴシック" charset="-128"/>
                <a:cs typeface="ＭＳ Ｐゴシック" charset="-128"/>
              </a:rPr>
              <a:t>Present tense of the </a:t>
            </a:r>
            <a:r>
              <a:rPr lang="en-GB" dirty="0">
                <a:solidFill>
                  <a:schemeClr val="tx2"/>
                </a:solidFill>
                <a:latin typeface="+mn-lt"/>
                <a:ea typeface="ＭＳ Ｐゴシック" charset="-128"/>
                <a:cs typeface="ＭＳ Ｐゴシック" charset="-128"/>
              </a:rPr>
              <a:t>most regular and productive weak verbs</a:t>
            </a:r>
            <a:r>
              <a:rPr lang="en-GB" dirty="0">
                <a:latin typeface="+mn-lt"/>
                <a:ea typeface="ＭＳ Ｐゴシック" charset="-128"/>
                <a:cs typeface="ＭＳ Ｐゴシック" charset="-128"/>
              </a:rPr>
              <a:t>:</a:t>
            </a:r>
          </a:p>
        </p:txBody>
      </p:sp>
      <p:graphicFrame>
        <p:nvGraphicFramePr>
          <p:cNvPr id="10" name="Content Placeholder 3"/>
          <p:cNvGraphicFramePr>
            <a:graphicFrameLocks/>
          </p:cNvGraphicFramePr>
          <p:nvPr/>
        </p:nvGraphicFramePr>
        <p:xfrm>
          <a:off x="1084263" y="3267075"/>
          <a:ext cx="3706812" cy="1112838"/>
        </p:xfrm>
        <a:graphic>
          <a:graphicData uri="http://schemas.openxmlformats.org/drawingml/2006/table">
            <a:tbl>
              <a:tblPr firstRow="1" bandRow="1">
                <a:tableStyleId>{2D5ABB26-0587-4C30-8999-92F81FD0307C}</a:tableStyleId>
              </a:tblPr>
              <a:tblGrid>
                <a:gridCol w="1235604"/>
                <a:gridCol w="1235604"/>
                <a:gridCol w="1235604"/>
              </a:tblGrid>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1</a:t>
                      </a:r>
                      <a:r>
                        <a:rPr lang="en-GB" sz="1800" baseline="30000"/>
                        <a:t>st</a:t>
                      </a:r>
                      <a:r>
                        <a:rPr lang="en-GB" sz="1800"/>
                        <a:t> </a:t>
                      </a:r>
                    </a:p>
                  </a:txBody>
                  <a:tcPr marL="91427" marR="91427" marT="45733" marB="45733"/>
                </a:tc>
                <a:tc>
                  <a:txBody>
                    <a:bodyPr/>
                    <a:lstStyle/>
                    <a:p>
                      <a:r>
                        <a:rPr lang="en-GB" sz="1800" i="1"/>
                        <a:t>trúgv-i</a:t>
                      </a:r>
                    </a:p>
                  </a:txBody>
                  <a:tcPr marL="91427" marR="91427" marT="45733" marB="45733">
                    <a:solidFill>
                      <a:schemeClr val="accent3">
                        <a:lumMod val="40000"/>
                        <a:lumOff val="60000"/>
                      </a:schemeClr>
                    </a:solidFill>
                  </a:tcPr>
                </a:tc>
                <a:tc>
                  <a:txBody>
                    <a:bodyPr/>
                    <a:lstStyle/>
                    <a:p>
                      <a:r>
                        <a:rPr lang="en-GB" sz="1800" i="1"/>
                        <a:t>trúgv-a</a:t>
                      </a:r>
                    </a:p>
                  </a:txBody>
                  <a:tcPr marL="91427" marR="91427" marT="45733" marB="45733">
                    <a:solidFill>
                      <a:schemeClr val="accent3">
                        <a:lumMod val="40000"/>
                        <a:lumOff val="60000"/>
                      </a:schemeClr>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2</a:t>
                      </a:r>
                      <a:r>
                        <a:rPr lang="en-GB" sz="1800" baseline="30000"/>
                        <a:t>nd</a:t>
                      </a:r>
                      <a:r>
                        <a:rPr lang="en-GB" sz="1800"/>
                        <a:t> </a:t>
                      </a:r>
                    </a:p>
                  </a:txBody>
                  <a:tcPr marL="91427" marR="91427" marT="45733" marB="45733"/>
                </a:tc>
                <a:tc>
                  <a:txBody>
                    <a:bodyPr/>
                    <a:lstStyle/>
                    <a:p>
                      <a:r>
                        <a:rPr lang="en-GB" sz="1800" i="1"/>
                        <a:t>trý     -rt</a:t>
                      </a:r>
                    </a:p>
                  </a:txBody>
                  <a:tcPr marL="91427" marR="91427" marT="45733" marB="45733">
                    <a:solidFill>
                      <a:schemeClr val="accent3">
                        <a:lumMod val="40000"/>
                        <a:lumOff val="60000"/>
                      </a:schemeClr>
                    </a:solidFill>
                  </a:tcPr>
                </a:tc>
                <a:tc>
                  <a:txBody>
                    <a:bodyPr/>
                    <a:lstStyle/>
                    <a:p>
                      <a:r>
                        <a:rPr lang="en-GB" sz="1800" i="1"/>
                        <a:t>trúgv-a</a:t>
                      </a:r>
                    </a:p>
                  </a:txBody>
                  <a:tcPr marL="91427" marR="91427" marT="45733" marB="45733">
                    <a:solidFill>
                      <a:schemeClr val="accent3">
                        <a:lumMod val="40000"/>
                        <a:lumOff val="60000"/>
                      </a:schemeClr>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3</a:t>
                      </a:r>
                      <a:r>
                        <a:rPr lang="en-GB" sz="1800" baseline="30000"/>
                        <a:t>rd</a:t>
                      </a:r>
                      <a:r>
                        <a:rPr lang="en-GB" sz="1800"/>
                        <a:t> </a:t>
                      </a:r>
                    </a:p>
                  </a:txBody>
                  <a:tcPr marL="91427" marR="91427" marT="45733" marB="45733"/>
                </a:tc>
                <a:tc>
                  <a:txBody>
                    <a:bodyPr/>
                    <a:lstStyle/>
                    <a:p>
                      <a:r>
                        <a:rPr lang="en-GB" sz="1800" i="1"/>
                        <a:t>trý     -r</a:t>
                      </a:r>
                    </a:p>
                  </a:txBody>
                  <a:tcPr marL="91427" marR="91427" marT="45733" marB="45733">
                    <a:solidFill>
                      <a:schemeClr val="accent3">
                        <a:lumMod val="40000"/>
                        <a:lumOff val="60000"/>
                      </a:schemeClr>
                    </a:solidFill>
                  </a:tcPr>
                </a:tc>
                <a:tc>
                  <a:txBody>
                    <a:bodyPr/>
                    <a:lstStyle/>
                    <a:p>
                      <a:r>
                        <a:rPr lang="en-GB" sz="1800" i="1"/>
                        <a:t>trúgv-a</a:t>
                      </a:r>
                    </a:p>
                  </a:txBody>
                  <a:tcPr marL="91427" marR="91427" marT="45733" marB="45733">
                    <a:solidFill>
                      <a:schemeClr val="accent3">
                        <a:lumMod val="40000"/>
                        <a:lumOff val="60000"/>
                      </a:schemeClr>
                    </a:solidFill>
                  </a:tcPr>
                </a:tc>
              </a:tr>
            </a:tbl>
          </a:graphicData>
        </a:graphic>
      </p:graphicFrame>
      <p:sp>
        <p:nvSpPr>
          <p:cNvPr id="11" name="TextBox 10"/>
          <p:cNvSpPr txBox="1"/>
          <p:nvPr/>
        </p:nvSpPr>
        <p:spPr>
          <a:xfrm>
            <a:off x="1084263" y="2878138"/>
            <a:ext cx="6948487" cy="369887"/>
          </a:xfrm>
          <a:prstGeom prst="rect">
            <a:avLst/>
          </a:prstGeom>
          <a:noFill/>
        </p:spPr>
        <p:txBody>
          <a:bodyPr>
            <a:spAutoFit/>
          </a:bodyPr>
          <a:lstStyle/>
          <a:p>
            <a:pPr>
              <a:defRPr/>
            </a:pPr>
            <a:r>
              <a:rPr lang="en-GB">
                <a:solidFill>
                  <a:srgbClr val="646B86"/>
                </a:solidFill>
                <a:latin typeface="+mn-lt"/>
                <a:ea typeface="ＭＳ Ｐゴシック" charset="-128"/>
                <a:cs typeface="ＭＳ Ｐゴシック" charset="-128"/>
              </a:rPr>
              <a:t>Weak verbs Class 4:</a:t>
            </a:r>
          </a:p>
        </p:txBody>
      </p:sp>
      <p:graphicFrame>
        <p:nvGraphicFramePr>
          <p:cNvPr id="12" name="Content Placeholder 3"/>
          <p:cNvGraphicFramePr>
            <a:graphicFrameLocks/>
          </p:cNvGraphicFramePr>
          <p:nvPr/>
        </p:nvGraphicFramePr>
        <p:xfrm>
          <a:off x="1084263" y="5151438"/>
          <a:ext cx="3706812" cy="1112838"/>
        </p:xfrm>
        <a:graphic>
          <a:graphicData uri="http://schemas.openxmlformats.org/drawingml/2006/table">
            <a:tbl>
              <a:tblPr firstRow="1" bandRow="1">
                <a:tableStyleId>{2D5ABB26-0587-4C30-8999-92F81FD0307C}</a:tableStyleId>
              </a:tblPr>
              <a:tblGrid>
                <a:gridCol w="1235604"/>
                <a:gridCol w="1235604"/>
                <a:gridCol w="1235604"/>
              </a:tblGrid>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1</a:t>
                      </a:r>
                      <a:r>
                        <a:rPr lang="en-GB" sz="1800" baseline="30000"/>
                        <a:t>st</a:t>
                      </a:r>
                      <a:r>
                        <a:rPr lang="en-GB" sz="1800"/>
                        <a:t> </a:t>
                      </a:r>
                    </a:p>
                  </a:txBody>
                  <a:tcPr marL="91427" marR="91427" marT="45733" marB="45733"/>
                </a:tc>
                <a:tc>
                  <a:txBody>
                    <a:bodyPr/>
                    <a:lstStyle/>
                    <a:p>
                      <a:r>
                        <a:rPr lang="en-GB" sz="1800" i="1"/>
                        <a:t>far-i</a:t>
                      </a:r>
                    </a:p>
                  </a:txBody>
                  <a:tcPr marL="91427" marR="91427" marT="45733" marB="45733">
                    <a:solidFill>
                      <a:schemeClr val="accent3">
                        <a:lumMod val="40000"/>
                        <a:lumOff val="60000"/>
                      </a:schemeClr>
                    </a:solidFill>
                  </a:tcPr>
                </a:tc>
                <a:tc>
                  <a:txBody>
                    <a:bodyPr/>
                    <a:lstStyle/>
                    <a:p>
                      <a:r>
                        <a:rPr lang="en-GB" sz="1800" i="1"/>
                        <a:t>far-a</a:t>
                      </a:r>
                    </a:p>
                  </a:txBody>
                  <a:tcPr marL="91427" marR="91427" marT="45733" marB="45733">
                    <a:solidFill>
                      <a:schemeClr val="accent3">
                        <a:lumMod val="40000"/>
                        <a:lumOff val="60000"/>
                      </a:schemeClr>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2</a:t>
                      </a:r>
                      <a:r>
                        <a:rPr lang="en-GB" sz="1800" baseline="30000"/>
                        <a:t>nd</a:t>
                      </a:r>
                      <a:r>
                        <a:rPr lang="en-GB" sz="1800"/>
                        <a:t> </a:t>
                      </a:r>
                    </a:p>
                  </a:txBody>
                  <a:tcPr marL="91427" marR="91427" marT="45733" marB="45733"/>
                </a:tc>
                <a:tc>
                  <a:txBody>
                    <a:bodyPr/>
                    <a:lstStyle/>
                    <a:p>
                      <a:r>
                        <a:rPr lang="en-GB" sz="1800" i="1"/>
                        <a:t>fer-t</a:t>
                      </a:r>
                    </a:p>
                  </a:txBody>
                  <a:tcPr marL="91427" marR="91427" marT="45733" marB="45733">
                    <a:solidFill>
                      <a:schemeClr val="accent3">
                        <a:lumMod val="40000"/>
                        <a:lumOff val="60000"/>
                      </a:schemeClr>
                    </a:solidFill>
                  </a:tcPr>
                </a:tc>
                <a:tc>
                  <a:txBody>
                    <a:bodyPr/>
                    <a:lstStyle/>
                    <a:p>
                      <a:r>
                        <a:rPr lang="en-GB" sz="1800" i="1"/>
                        <a:t>far-a</a:t>
                      </a:r>
                    </a:p>
                  </a:txBody>
                  <a:tcPr marL="91427" marR="91427" marT="45733" marB="45733">
                    <a:solidFill>
                      <a:schemeClr val="accent3">
                        <a:lumMod val="40000"/>
                        <a:lumOff val="60000"/>
                      </a:schemeClr>
                    </a:solidFill>
                  </a:tcPr>
                </a:tc>
              </a:tr>
              <a:tr h="3709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t>3</a:t>
                      </a:r>
                      <a:r>
                        <a:rPr lang="en-GB" sz="1800" baseline="30000"/>
                        <a:t>rd</a:t>
                      </a:r>
                      <a:r>
                        <a:rPr lang="en-GB" sz="1800"/>
                        <a:t> </a:t>
                      </a:r>
                    </a:p>
                  </a:txBody>
                  <a:tcPr marL="91427" marR="91427" marT="45733" marB="45733"/>
                </a:tc>
                <a:tc>
                  <a:txBody>
                    <a:bodyPr/>
                    <a:lstStyle/>
                    <a:p>
                      <a:r>
                        <a:rPr lang="en-GB" sz="1800" i="1"/>
                        <a:t>fer</a:t>
                      </a:r>
                    </a:p>
                  </a:txBody>
                  <a:tcPr marL="91427" marR="91427" marT="45733" marB="45733">
                    <a:solidFill>
                      <a:schemeClr val="accent3">
                        <a:lumMod val="40000"/>
                        <a:lumOff val="60000"/>
                      </a:schemeClr>
                    </a:solidFill>
                  </a:tcPr>
                </a:tc>
                <a:tc>
                  <a:txBody>
                    <a:bodyPr/>
                    <a:lstStyle/>
                    <a:p>
                      <a:r>
                        <a:rPr lang="en-GB" sz="1800" i="1"/>
                        <a:t>far-a</a:t>
                      </a:r>
                    </a:p>
                  </a:txBody>
                  <a:tcPr marL="91427" marR="91427" marT="45733" marB="45733">
                    <a:solidFill>
                      <a:schemeClr val="accent3">
                        <a:lumMod val="40000"/>
                        <a:lumOff val="60000"/>
                      </a:schemeClr>
                    </a:solidFill>
                  </a:tcPr>
                </a:tc>
              </a:tr>
            </a:tbl>
          </a:graphicData>
        </a:graphic>
      </p:graphicFrame>
      <p:sp>
        <p:nvSpPr>
          <p:cNvPr id="13" name="TextBox 12"/>
          <p:cNvSpPr txBox="1"/>
          <p:nvPr/>
        </p:nvSpPr>
        <p:spPr>
          <a:xfrm>
            <a:off x="1084263" y="4764088"/>
            <a:ext cx="6948487" cy="368300"/>
          </a:xfrm>
          <a:prstGeom prst="rect">
            <a:avLst/>
          </a:prstGeom>
          <a:noFill/>
        </p:spPr>
        <p:txBody>
          <a:bodyPr>
            <a:spAutoFit/>
          </a:bodyPr>
          <a:lstStyle/>
          <a:p>
            <a:pPr>
              <a:defRPr/>
            </a:pPr>
            <a:r>
              <a:rPr lang="en-GB">
                <a:solidFill>
                  <a:srgbClr val="646B86"/>
                </a:solidFill>
                <a:latin typeface="+mn-lt"/>
                <a:ea typeface="ＭＳ Ｐゴシック" charset="-128"/>
                <a:cs typeface="ＭＳ Ｐゴシック" charset="-128"/>
              </a:rPr>
              <a:t>Strong verbs with </a:t>
            </a:r>
            <a:r>
              <a:rPr lang="en-GB" i="1">
                <a:solidFill>
                  <a:srgbClr val="646B86"/>
                </a:solidFill>
                <a:latin typeface="+mn-lt"/>
                <a:ea typeface="ＭＳ Ｐゴシック" charset="-128"/>
                <a:cs typeface="ＭＳ Ｐゴシック" charset="-128"/>
              </a:rPr>
              <a:t>r-</a:t>
            </a:r>
            <a:r>
              <a:rPr lang="en-GB">
                <a:solidFill>
                  <a:srgbClr val="646B86"/>
                </a:solidFill>
                <a:latin typeface="+mn-lt"/>
                <a:ea typeface="ＭＳ Ｐゴシック" charset="-128"/>
                <a:cs typeface="ＭＳ Ｐゴシック" charset="-128"/>
              </a:rPr>
              <a:t>ending stems: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GB" sz="2800">
                <a:latin typeface="Candara" charset="0"/>
                <a:ea typeface="ＭＳ Ｐゴシック" charset="0"/>
              </a:rPr>
              <a:t>What does this mean for theories of V-to-I?</a:t>
            </a:r>
          </a:p>
        </p:txBody>
      </p:sp>
      <p:sp>
        <p:nvSpPr>
          <p:cNvPr id="59394" name="Content Placeholder 2"/>
          <p:cNvSpPr>
            <a:spLocks noGrp="1"/>
          </p:cNvSpPr>
          <p:nvPr>
            <p:ph idx="1"/>
          </p:nvPr>
        </p:nvSpPr>
        <p:spPr>
          <a:xfrm>
            <a:off x="457200" y="1408545"/>
            <a:ext cx="8229600" cy="4841443"/>
          </a:xfrm>
        </p:spPr>
        <p:txBody>
          <a:bodyPr/>
          <a:lstStyle/>
          <a:p>
            <a:pPr>
              <a:spcAft>
                <a:spcPts val="2400"/>
              </a:spcAft>
            </a:pPr>
            <a:r>
              <a:rPr lang="en-GB" dirty="0">
                <a:latin typeface="Candara" charset="0"/>
                <a:ea typeface="ＭＳ Ｐゴシック" charset="0"/>
                <a:cs typeface="ＭＳ Ｐゴシック" charset="0"/>
              </a:rPr>
              <a:t>The persistence of V-to-I in Faroese is prima facie evidence against a strong version of the Rich Agreement Hypothesis</a:t>
            </a:r>
            <a:r>
              <a:rPr lang="en-GB" dirty="0" smtClean="0">
                <a:latin typeface="Candara" charset="0"/>
                <a:ea typeface="ＭＳ Ｐゴシック" charset="0"/>
                <a:cs typeface="ＭＳ Ｐゴシック" charset="0"/>
              </a:rPr>
              <a:t>.</a:t>
            </a:r>
          </a:p>
          <a:p>
            <a:pPr>
              <a:spcAft>
                <a:spcPts val="2400"/>
              </a:spcAft>
            </a:pPr>
            <a:r>
              <a:rPr lang="en-GB" dirty="0" smtClean="0">
                <a:latin typeface="Candara" charset="0"/>
                <a:ea typeface="ＭＳ Ｐゴシック" charset="0"/>
                <a:cs typeface="ＭＳ Ｐゴシック" charset="0"/>
              </a:rPr>
              <a:t>However, V-to-I is clearly a heavily </a:t>
            </a:r>
            <a:r>
              <a:rPr lang="en-GB" dirty="0" err="1" smtClean="0">
                <a:latin typeface="Candara" charset="0"/>
                <a:ea typeface="ＭＳ Ｐゴシック" charset="0"/>
                <a:cs typeface="ＭＳ Ｐゴシック" charset="0"/>
              </a:rPr>
              <a:t>dispreferred</a:t>
            </a:r>
            <a:r>
              <a:rPr lang="en-GB" dirty="0" smtClean="0">
                <a:latin typeface="Candara" charset="0"/>
                <a:ea typeface="ＭＳ Ｐゴシック" charset="0"/>
                <a:cs typeface="ＭＳ Ｐゴシック" charset="0"/>
              </a:rPr>
              <a:t> option for current speakers.</a:t>
            </a:r>
            <a:endParaRPr lang="en-GB" dirty="0">
              <a:latin typeface="Candara" charset="0"/>
              <a:ea typeface="ＭＳ Ｐゴシック" charset="0"/>
              <a:cs typeface="ＭＳ Ｐゴシック" charset="0"/>
            </a:endParaRPr>
          </a:p>
          <a:p>
            <a:pPr>
              <a:spcAft>
                <a:spcPts val="2400"/>
              </a:spcAft>
            </a:pPr>
            <a:r>
              <a:rPr lang="en-GB" dirty="0" smtClean="0">
                <a:latin typeface="Candara" charset="0"/>
                <a:ea typeface="ＭＳ Ｐゴシック" charset="0"/>
                <a:cs typeface="ＭＳ Ｐゴシック" charset="0"/>
              </a:rPr>
              <a:t>Perhaps it </a:t>
            </a:r>
            <a:r>
              <a:rPr lang="en-GB" dirty="0">
                <a:latin typeface="Candara" charset="0"/>
                <a:ea typeface="ＭＳ Ｐゴシック" charset="0"/>
                <a:cs typeface="ＭＳ Ｐゴシック" charset="0"/>
              </a:rPr>
              <a:t>could be argued that there is some effect from the morphology of other, less dominant verbal paradigms</a:t>
            </a:r>
            <a:r>
              <a:rPr lang="en-GB" dirty="0" smtClean="0">
                <a:latin typeface="Candara" charset="0"/>
                <a:ea typeface="ＭＳ Ｐゴシック" charset="0"/>
                <a:cs typeface="ＭＳ Ｐゴシック" charset="0"/>
              </a:rPr>
              <a:t>?</a:t>
            </a:r>
          </a:p>
          <a:p>
            <a:pPr>
              <a:spcAft>
                <a:spcPts val="2400"/>
              </a:spcAft>
            </a:pPr>
            <a:r>
              <a:rPr lang="en-GB" dirty="0">
                <a:latin typeface="Candara" charset="0"/>
                <a:ea typeface="ＭＳ Ｐゴシック" charset="0"/>
                <a:cs typeface="ＭＳ Ｐゴシック" charset="0"/>
              </a:rPr>
              <a:t>Not obvious, though, what this means cognitively (recall that it is </a:t>
            </a:r>
            <a:r>
              <a:rPr lang="en-GB" b="1" dirty="0">
                <a:latin typeface="Candara" charset="0"/>
                <a:ea typeface="ＭＳ Ｐゴシック" charset="0"/>
                <a:cs typeface="ＭＳ Ｐゴシック" charset="0"/>
              </a:rPr>
              <a:t>not</a:t>
            </a:r>
            <a:r>
              <a:rPr lang="en-GB" dirty="0">
                <a:latin typeface="Candara" charset="0"/>
                <a:ea typeface="ＭＳ Ｐゴシック" charset="0"/>
                <a:cs typeface="ＭＳ Ｐゴシック" charset="0"/>
              </a:rPr>
              <a:t> the case that some speakers have drawn one conclusion and some another).</a:t>
            </a:r>
          </a:p>
          <a:p>
            <a:pPr>
              <a:spcAft>
                <a:spcPts val="2400"/>
              </a:spcAft>
            </a:pPr>
            <a:endParaRPr lang="en-GB" dirty="0">
              <a:latin typeface="Candara" charset="0"/>
              <a:ea typeface="ＭＳ Ｐゴシック" charset="0"/>
              <a:cs typeface="ＭＳ Ｐゴシック" charset="0"/>
            </a:endParaRPr>
          </a:p>
        </p:txBody>
      </p:sp>
    </p:spTree>
    <p:extLst>
      <p:ext uri="{BB962C8B-B14F-4D97-AF65-F5344CB8AC3E}">
        <p14:creationId xmlns:p14="http://schemas.microsoft.com/office/powerpoint/2010/main" val="28253521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215900"/>
            <a:ext cx="8229600" cy="1174750"/>
          </a:xfrm>
        </p:spPr>
        <p:txBody>
          <a:bodyPr/>
          <a:lstStyle/>
          <a:p>
            <a:r>
              <a:rPr lang="en-GB" sz="2800" dirty="0">
                <a:latin typeface="Candara" charset="0"/>
                <a:ea typeface="ＭＳ Ｐゴシック" charset="0"/>
              </a:rPr>
              <a:t>A more serious problem for the Strong RAH:</a:t>
            </a:r>
            <a:br>
              <a:rPr lang="en-GB" sz="2800" dirty="0">
                <a:latin typeface="Candara" charset="0"/>
                <a:ea typeface="ＭＳ Ｐゴシック" charset="0"/>
              </a:rPr>
            </a:br>
            <a:r>
              <a:rPr lang="en-GB" sz="2800" dirty="0">
                <a:latin typeface="Candara" charset="0"/>
                <a:ea typeface="ＭＳ Ｐゴシック" charset="0"/>
              </a:rPr>
              <a:t>the history of </a:t>
            </a:r>
            <a:r>
              <a:rPr lang="en-GB" sz="2800" b="1" dirty="0">
                <a:latin typeface="Candara" charset="0"/>
                <a:ea typeface="ＭＳ Ｐゴシック" charset="0"/>
              </a:rPr>
              <a:t>Danish</a:t>
            </a:r>
          </a:p>
        </p:txBody>
      </p:sp>
      <p:sp>
        <p:nvSpPr>
          <p:cNvPr id="62466" name="Content Placeholder 2"/>
          <p:cNvSpPr>
            <a:spLocks noGrp="1"/>
          </p:cNvSpPr>
          <p:nvPr>
            <p:ph idx="1"/>
          </p:nvPr>
        </p:nvSpPr>
        <p:spPr>
          <a:xfrm>
            <a:off x="457200" y="1900238"/>
            <a:ext cx="8229600" cy="4349750"/>
          </a:xfrm>
        </p:spPr>
        <p:txBody>
          <a:bodyPr/>
          <a:lstStyle/>
          <a:p>
            <a:pPr>
              <a:spcAft>
                <a:spcPts val="2400"/>
              </a:spcAft>
            </a:pPr>
            <a:r>
              <a:rPr lang="en-GB">
                <a:latin typeface="Candara" charset="0"/>
                <a:ea typeface="ＭＳ Ｐゴシック" charset="0"/>
                <a:cs typeface="ＭＳ Ｐゴシック" charset="0"/>
              </a:rPr>
              <a:t>Sundquist (2002,2003) on Early Modern Danish.</a:t>
            </a:r>
          </a:p>
          <a:p>
            <a:pPr>
              <a:spcAft>
                <a:spcPts val="2400"/>
              </a:spcAft>
            </a:pPr>
            <a:r>
              <a:rPr lang="en-GB">
                <a:latin typeface="Candara" charset="0"/>
                <a:ea typeface="ＭＳ Ｐゴシック" charset="0"/>
                <a:cs typeface="ＭＳ Ｐゴシック" charset="0"/>
              </a:rPr>
              <a:t>By 1350 </a:t>
            </a:r>
            <a:r>
              <a:rPr lang="en-GB" b="1">
                <a:latin typeface="Candara" charset="0"/>
                <a:ea typeface="ＭＳ Ｐゴシック" charset="0"/>
                <a:cs typeface="ＭＳ Ｐゴシック" charset="0"/>
              </a:rPr>
              <a:t>all</a:t>
            </a:r>
            <a:r>
              <a:rPr lang="en-GB">
                <a:latin typeface="Candara" charset="0"/>
                <a:ea typeface="ＭＳ Ｐゴシック" charset="0"/>
                <a:cs typeface="ＭＳ Ｐゴシック" charset="0"/>
              </a:rPr>
              <a:t> person distinctions in the agreement paradigm have been lost in Danish, but V-to-I in subordinate clauses in texts from the first half of the 16</a:t>
            </a:r>
            <a:r>
              <a:rPr lang="en-GB" baseline="30000">
                <a:latin typeface="Candara" charset="0"/>
                <a:ea typeface="ＭＳ Ｐゴシック" charset="0"/>
                <a:cs typeface="ＭＳ Ｐゴシック" charset="0"/>
              </a:rPr>
              <a:t>th</a:t>
            </a:r>
            <a:r>
              <a:rPr lang="en-GB">
                <a:latin typeface="Candara" charset="0"/>
                <a:ea typeface="ＭＳ Ｐゴシック" charset="0"/>
                <a:cs typeface="ＭＳ Ｐゴシック" charset="0"/>
              </a:rPr>
              <a:t> century occurs at an overall rate of over 40% </a:t>
            </a:r>
            <a:r>
              <a:rPr lang="en-GB" b="1">
                <a:latin typeface="Candara" charset="0"/>
                <a:ea typeface="ＭＳ Ｐゴシック" charset="0"/>
                <a:cs typeface="ＭＳ Ｐゴシック" charset="0"/>
              </a:rPr>
              <a:t>even in contexts where V2 is normally excluded</a:t>
            </a:r>
            <a:r>
              <a:rPr lang="en-GB">
                <a:latin typeface="Candara"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215900"/>
            <a:ext cx="9144000" cy="669925"/>
          </a:xfrm>
        </p:spPr>
        <p:txBody>
          <a:bodyPr/>
          <a:lstStyle/>
          <a:p>
            <a:r>
              <a:rPr lang="en-GB" sz="3600">
                <a:latin typeface="Candara" charset="0"/>
                <a:ea typeface="ＭＳ Ｐゴシック" charset="0"/>
              </a:rPr>
              <a:t>Loss of V-to-I in Danish (Sundquvist 2003)</a:t>
            </a:r>
          </a:p>
        </p:txBody>
      </p:sp>
      <p:graphicFrame>
        <p:nvGraphicFramePr>
          <p:cNvPr id="5" name="Content Placeholder 4"/>
          <p:cNvGraphicFramePr>
            <a:graphicFrameLocks noGrp="1"/>
          </p:cNvGraphicFramePr>
          <p:nvPr>
            <p:ph idx="1"/>
          </p:nvPr>
        </p:nvGraphicFramePr>
        <p:xfrm>
          <a:off x="1914525" y="3140075"/>
          <a:ext cx="5430838" cy="2493966"/>
        </p:xfrm>
        <a:graphic>
          <a:graphicData uri="http://schemas.openxmlformats.org/drawingml/2006/table">
            <a:tbl>
              <a:tblPr firstRow="1" bandRow="1">
                <a:tableStyleId>{2D5ABB26-0587-4C30-8999-92F81FD0307C}</a:tableStyleId>
              </a:tblPr>
              <a:tblGrid>
                <a:gridCol w="1256633"/>
                <a:gridCol w="1183356"/>
                <a:gridCol w="833118"/>
                <a:gridCol w="1259537"/>
                <a:gridCol w="898194"/>
              </a:tblGrid>
              <a:tr h="370780">
                <a:tc gridSpan="5">
                  <a:txBody>
                    <a:bodyPr/>
                    <a:lstStyle/>
                    <a:p>
                      <a:r>
                        <a:rPr lang="en-GB" sz="1800" b="1">
                          <a:solidFill>
                            <a:srgbClr val="D16349"/>
                          </a:solidFill>
                        </a:rPr>
                        <a:t>V–Neg</a:t>
                      </a:r>
                      <a:r>
                        <a:rPr lang="en-GB" sz="1800" b="1" baseline="0">
                          <a:solidFill>
                            <a:srgbClr val="D16349"/>
                          </a:solidFill>
                        </a:rPr>
                        <a:t> orders in Danish: 1500–1700</a:t>
                      </a:r>
                      <a:endParaRPr lang="en-GB" sz="1800" b="1">
                        <a:solidFill>
                          <a:srgbClr val="D16349"/>
                        </a:solidFill>
                      </a:endParaRPr>
                    </a:p>
                  </a:txBody>
                  <a:tcPr marL="91433" marR="91433" marT="45713" marB="45713"/>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40061">
                <a:tc>
                  <a:txBody>
                    <a:bodyPr/>
                    <a:lstStyle/>
                    <a:p>
                      <a:endParaRPr lang="en-GB" sz="1800"/>
                    </a:p>
                  </a:txBody>
                  <a:tcPr marL="91433" marR="91433" marT="45713" marB="45713">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1DEDF"/>
                    </a:solidFill>
                  </a:tcPr>
                </a:tc>
                <a:tc>
                  <a:txBody>
                    <a:bodyPr/>
                    <a:lstStyle/>
                    <a:p>
                      <a:r>
                        <a:rPr lang="en-GB" sz="1800"/>
                        <a:t>V–Neg</a:t>
                      </a:r>
                      <a:r>
                        <a:rPr lang="en-GB" sz="1800" baseline="0"/>
                        <a:t> (N)</a:t>
                      </a:r>
                      <a:endParaRPr lang="en-GB" sz="1800"/>
                    </a:p>
                  </a:txBody>
                  <a:tcPr marL="91433" marR="91433" marT="45713" marB="45713">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D1DEDF"/>
                    </a:solidFill>
                  </a:tcPr>
                </a:tc>
                <a:tc>
                  <a:txBody>
                    <a:bodyPr/>
                    <a:lstStyle/>
                    <a:p>
                      <a:r>
                        <a:rPr lang="en-GB" sz="1800" baseline="0"/>
                        <a:t>(%)</a:t>
                      </a:r>
                      <a:endParaRPr lang="en-GB" sz="1800"/>
                    </a:p>
                  </a:txBody>
                  <a:tcPr marL="91433" marR="91433" marT="45713" marB="45713">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1DEDF"/>
                    </a:solidFill>
                  </a:tcPr>
                </a:tc>
                <a:tc>
                  <a:txBody>
                    <a:bodyPr/>
                    <a:lstStyle/>
                    <a:p>
                      <a:r>
                        <a:rPr lang="en-GB" sz="1800"/>
                        <a:t>V–Neg</a:t>
                      </a:r>
                      <a:r>
                        <a:rPr lang="en-GB" sz="1800" baseline="0"/>
                        <a:t> (N) revised*</a:t>
                      </a:r>
                      <a:endParaRPr lang="en-GB" sz="1800"/>
                    </a:p>
                  </a:txBody>
                  <a:tcPr marL="91433" marR="91433" marT="45713" marB="45713">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rgbClr val="D1DEDF"/>
                    </a:solidFill>
                  </a:tcPr>
                </a:tc>
                <a:tc>
                  <a:txBody>
                    <a:bodyPr/>
                    <a:lstStyle/>
                    <a:p>
                      <a:r>
                        <a:rPr lang="en-GB" sz="1800"/>
                        <a:t>(%)</a:t>
                      </a:r>
                    </a:p>
                  </a:txBody>
                  <a:tcPr marL="91433" marR="91433" marT="45713" marB="45713">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1DEDF"/>
                    </a:solidFill>
                  </a:tcPr>
                </a:tc>
              </a:tr>
              <a:tr h="370780">
                <a:tc>
                  <a:txBody>
                    <a:bodyPr/>
                    <a:lstStyle/>
                    <a:p>
                      <a:r>
                        <a:rPr lang="en-GB" sz="1800"/>
                        <a:t>1500–1550</a:t>
                      </a:r>
                    </a:p>
                  </a:txBody>
                  <a:tcPr marL="91433" marR="91433" marT="45713" marB="45713">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r>
                        <a:rPr lang="en-GB" sz="1800"/>
                        <a:t>52/116</a:t>
                      </a:r>
                    </a:p>
                  </a:txBody>
                  <a:tcPr marL="91433" marR="91433" marT="45713" marB="4571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r>
                        <a:rPr lang="en-GB" sz="1800"/>
                        <a:t>45%</a:t>
                      </a:r>
                    </a:p>
                  </a:txBody>
                  <a:tcPr marL="91433" marR="91433" marT="45713" marB="45713">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r>
                        <a:rPr lang="en-GB" sz="1800"/>
                        <a:t>16/38</a:t>
                      </a:r>
                    </a:p>
                  </a:txBody>
                  <a:tcPr marL="91433" marR="91433" marT="45713" marB="4571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r>
                        <a:rPr lang="en-GB" sz="1800"/>
                        <a:t>42%</a:t>
                      </a:r>
                    </a:p>
                  </a:txBody>
                  <a:tcPr marL="91433" marR="91433" marT="45713" marB="45713">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370780">
                <a:tc>
                  <a:txBody>
                    <a:bodyPr/>
                    <a:lstStyle/>
                    <a:p>
                      <a:r>
                        <a:rPr lang="en-GB" sz="1800"/>
                        <a:t>1550–1600</a:t>
                      </a:r>
                    </a:p>
                  </a:txBody>
                  <a:tcPr marL="91433" marR="91433" marT="45713" marB="45713">
                    <a:lnR w="12700" cap="flat" cmpd="sng" algn="ctr">
                      <a:solidFill>
                        <a:srgbClr val="000000"/>
                      </a:solidFill>
                      <a:prstDash val="solid"/>
                      <a:round/>
                      <a:headEnd type="none" w="med" len="med"/>
                      <a:tailEnd type="none" w="med" len="med"/>
                    </a:lnR>
                  </a:tcPr>
                </a:tc>
                <a:tc>
                  <a:txBody>
                    <a:bodyPr/>
                    <a:lstStyle/>
                    <a:p>
                      <a:r>
                        <a:rPr lang="en-GB" sz="1800"/>
                        <a:t>40/123</a:t>
                      </a:r>
                    </a:p>
                  </a:txBody>
                  <a:tcPr marL="91433" marR="91433" marT="45713" marB="45713">
                    <a:lnL w="12700" cap="flat" cmpd="sng" algn="ctr">
                      <a:solidFill>
                        <a:srgbClr val="000000"/>
                      </a:solidFill>
                      <a:prstDash val="solid"/>
                      <a:round/>
                      <a:headEnd type="none" w="med" len="med"/>
                      <a:tailEnd type="none" w="med" len="med"/>
                    </a:lnL>
                  </a:tcPr>
                </a:tc>
                <a:tc>
                  <a:txBody>
                    <a:bodyPr/>
                    <a:lstStyle/>
                    <a:p>
                      <a:r>
                        <a:rPr lang="en-GB" sz="1800"/>
                        <a:t>33%</a:t>
                      </a:r>
                    </a:p>
                  </a:txBody>
                  <a:tcPr marL="91433" marR="91433" marT="45713" marB="45713">
                    <a:lnR w="12700" cap="flat" cmpd="sng" algn="ctr">
                      <a:solidFill>
                        <a:srgbClr val="000000"/>
                      </a:solidFill>
                      <a:prstDash val="solid"/>
                      <a:round/>
                      <a:headEnd type="none" w="med" len="med"/>
                      <a:tailEnd type="none" w="med" len="med"/>
                    </a:lnR>
                  </a:tcPr>
                </a:tc>
                <a:tc>
                  <a:txBody>
                    <a:bodyPr/>
                    <a:lstStyle/>
                    <a:p>
                      <a:r>
                        <a:rPr lang="en-GB" sz="1800"/>
                        <a:t>7/24</a:t>
                      </a:r>
                    </a:p>
                  </a:txBody>
                  <a:tcPr marL="91433" marR="91433" marT="45713" marB="45713">
                    <a:lnL w="12700" cap="flat" cmpd="sng" algn="ctr">
                      <a:solidFill>
                        <a:srgbClr val="000000"/>
                      </a:solidFill>
                      <a:prstDash val="solid"/>
                      <a:round/>
                      <a:headEnd type="none" w="med" len="med"/>
                      <a:tailEnd type="none" w="med" len="med"/>
                    </a:lnL>
                  </a:tcPr>
                </a:tc>
                <a:tc>
                  <a:txBody>
                    <a:bodyPr/>
                    <a:lstStyle/>
                    <a:p>
                      <a:r>
                        <a:rPr lang="en-GB" sz="1800"/>
                        <a:t>29%</a:t>
                      </a:r>
                    </a:p>
                  </a:txBody>
                  <a:tcPr marL="91433" marR="91433" marT="45713" marB="45713">
                    <a:lnR w="12700" cap="flat" cmpd="sng" algn="ctr">
                      <a:solidFill>
                        <a:srgbClr val="000000"/>
                      </a:solidFill>
                      <a:prstDash val="solid"/>
                      <a:round/>
                      <a:headEnd type="none" w="med" len="med"/>
                      <a:tailEnd type="none" w="med" len="med"/>
                    </a:lnR>
                  </a:tcPr>
                </a:tc>
              </a:tr>
              <a:tr h="370780">
                <a:tc>
                  <a:txBody>
                    <a:bodyPr/>
                    <a:lstStyle/>
                    <a:p>
                      <a:r>
                        <a:rPr lang="en-GB" sz="1800"/>
                        <a:t>1600–1650</a:t>
                      </a:r>
                    </a:p>
                  </a:txBody>
                  <a:tcPr marL="91433" marR="91433" marT="45713" marB="45713">
                    <a:lnR w="12700" cap="flat" cmpd="sng" algn="ctr">
                      <a:solidFill>
                        <a:srgbClr val="000000"/>
                      </a:solidFill>
                      <a:prstDash val="solid"/>
                      <a:round/>
                      <a:headEnd type="none" w="med" len="med"/>
                      <a:tailEnd type="none" w="med" len="med"/>
                    </a:lnR>
                  </a:tcPr>
                </a:tc>
                <a:tc>
                  <a:txBody>
                    <a:bodyPr/>
                    <a:lstStyle/>
                    <a:p>
                      <a:r>
                        <a:rPr lang="en-GB" sz="1800"/>
                        <a:t>13/106</a:t>
                      </a:r>
                    </a:p>
                  </a:txBody>
                  <a:tcPr marL="91433" marR="91433" marT="45713" marB="45713">
                    <a:lnL w="12700" cap="flat" cmpd="sng" algn="ctr">
                      <a:solidFill>
                        <a:srgbClr val="000000"/>
                      </a:solidFill>
                      <a:prstDash val="solid"/>
                      <a:round/>
                      <a:headEnd type="none" w="med" len="med"/>
                      <a:tailEnd type="none" w="med" len="med"/>
                    </a:lnL>
                  </a:tcPr>
                </a:tc>
                <a:tc>
                  <a:txBody>
                    <a:bodyPr/>
                    <a:lstStyle/>
                    <a:p>
                      <a:r>
                        <a:rPr lang="en-GB" sz="1800"/>
                        <a:t>12%</a:t>
                      </a:r>
                    </a:p>
                  </a:txBody>
                  <a:tcPr marL="91433" marR="91433" marT="45713" marB="45713">
                    <a:lnR w="12700" cap="flat" cmpd="sng" algn="ctr">
                      <a:solidFill>
                        <a:srgbClr val="000000"/>
                      </a:solidFill>
                      <a:prstDash val="solid"/>
                      <a:round/>
                      <a:headEnd type="none" w="med" len="med"/>
                      <a:tailEnd type="none" w="med" len="med"/>
                    </a:lnR>
                  </a:tcPr>
                </a:tc>
                <a:tc>
                  <a:txBody>
                    <a:bodyPr/>
                    <a:lstStyle/>
                    <a:p>
                      <a:r>
                        <a:rPr lang="en-GB" sz="1800"/>
                        <a:t>6/45</a:t>
                      </a:r>
                    </a:p>
                  </a:txBody>
                  <a:tcPr marL="91433" marR="91433" marT="45713" marB="45713">
                    <a:lnL w="12700" cap="flat" cmpd="sng" algn="ctr">
                      <a:solidFill>
                        <a:srgbClr val="000000"/>
                      </a:solidFill>
                      <a:prstDash val="solid"/>
                      <a:round/>
                      <a:headEnd type="none" w="med" len="med"/>
                      <a:tailEnd type="none" w="med" len="med"/>
                    </a:lnL>
                  </a:tcPr>
                </a:tc>
                <a:tc>
                  <a:txBody>
                    <a:bodyPr/>
                    <a:lstStyle/>
                    <a:p>
                      <a:r>
                        <a:rPr lang="en-GB" sz="1800"/>
                        <a:t>13%</a:t>
                      </a:r>
                    </a:p>
                  </a:txBody>
                  <a:tcPr marL="91433" marR="91433" marT="45713" marB="45713">
                    <a:lnR w="12700" cap="flat" cmpd="sng" algn="ctr">
                      <a:solidFill>
                        <a:srgbClr val="000000"/>
                      </a:solidFill>
                      <a:prstDash val="solid"/>
                      <a:round/>
                      <a:headEnd type="none" w="med" len="med"/>
                      <a:tailEnd type="none" w="med" len="med"/>
                    </a:lnR>
                  </a:tcPr>
                </a:tc>
              </a:tr>
              <a:tr h="370780">
                <a:tc>
                  <a:txBody>
                    <a:bodyPr/>
                    <a:lstStyle/>
                    <a:p>
                      <a:r>
                        <a:rPr lang="en-GB" sz="1800"/>
                        <a:t>1650–1700</a:t>
                      </a:r>
                    </a:p>
                  </a:txBody>
                  <a:tcPr marL="91433" marR="91433" marT="45713" marB="45713">
                    <a:lnR w="12700" cap="flat" cmpd="sng" algn="ctr">
                      <a:solidFill>
                        <a:srgbClr val="000000"/>
                      </a:solidFill>
                      <a:prstDash val="solid"/>
                      <a:round/>
                      <a:headEnd type="none" w="med" len="med"/>
                      <a:tailEnd type="none" w="med" len="med"/>
                    </a:lnR>
                  </a:tcPr>
                </a:tc>
                <a:tc>
                  <a:txBody>
                    <a:bodyPr/>
                    <a:lstStyle/>
                    <a:p>
                      <a:r>
                        <a:rPr lang="en-GB" sz="1800"/>
                        <a:t>13/110</a:t>
                      </a:r>
                    </a:p>
                  </a:txBody>
                  <a:tcPr marL="91433" marR="91433" marT="45713" marB="45713">
                    <a:lnL w="12700" cap="flat" cmpd="sng" algn="ctr">
                      <a:solidFill>
                        <a:srgbClr val="000000"/>
                      </a:solidFill>
                      <a:prstDash val="solid"/>
                      <a:round/>
                      <a:headEnd type="none" w="med" len="med"/>
                      <a:tailEnd type="none" w="med" len="med"/>
                    </a:lnL>
                  </a:tcPr>
                </a:tc>
                <a:tc>
                  <a:txBody>
                    <a:bodyPr/>
                    <a:lstStyle/>
                    <a:p>
                      <a:r>
                        <a:rPr lang="en-GB" sz="1800"/>
                        <a:t>12%</a:t>
                      </a:r>
                    </a:p>
                  </a:txBody>
                  <a:tcPr marL="91433" marR="91433" marT="45713" marB="45713">
                    <a:lnR w="12700" cap="flat" cmpd="sng" algn="ctr">
                      <a:solidFill>
                        <a:srgbClr val="000000"/>
                      </a:solidFill>
                      <a:prstDash val="solid"/>
                      <a:round/>
                      <a:headEnd type="none" w="med" len="med"/>
                      <a:tailEnd type="none" w="med" len="med"/>
                    </a:lnR>
                  </a:tcPr>
                </a:tc>
                <a:tc>
                  <a:txBody>
                    <a:bodyPr/>
                    <a:lstStyle/>
                    <a:p>
                      <a:r>
                        <a:rPr lang="en-GB" sz="1800"/>
                        <a:t>5/33</a:t>
                      </a:r>
                    </a:p>
                  </a:txBody>
                  <a:tcPr marL="91433" marR="91433" marT="45713" marB="45713">
                    <a:lnL w="12700" cap="flat" cmpd="sng" algn="ctr">
                      <a:solidFill>
                        <a:srgbClr val="000000"/>
                      </a:solidFill>
                      <a:prstDash val="solid"/>
                      <a:round/>
                      <a:headEnd type="none" w="med" len="med"/>
                      <a:tailEnd type="none" w="med" len="med"/>
                    </a:lnL>
                  </a:tcPr>
                </a:tc>
                <a:tc>
                  <a:txBody>
                    <a:bodyPr/>
                    <a:lstStyle/>
                    <a:p>
                      <a:r>
                        <a:rPr lang="en-GB" sz="1800"/>
                        <a:t>15%</a:t>
                      </a:r>
                    </a:p>
                  </a:txBody>
                  <a:tcPr marL="91433" marR="91433" marT="45713" marB="45713">
                    <a:lnR w="12700" cap="flat" cmpd="sng" algn="ctr">
                      <a:solidFill>
                        <a:srgbClr val="000000"/>
                      </a:solidFill>
                      <a:prstDash val="solid"/>
                      <a:round/>
                      <a:headEnd type="none" w="med" len="med"/>
                      <a:tailEnd type="none" w="med" len="med"/>
                    </a:lnR>
                  </a:tcPr>
                </a:tc>
              </a:tr>
            </a:tbl>
          </a:graphicData>
        </a:graphic>
      </p:graphicFrame>
      <p:graphicFrame>
        <p:nvGraphicFramePr>
          <p:cNvPr id="4" name="Content Placeholder 3"/>
          <p:cNvGraphicFramePr>
            <a:graphicFrameLocks/>
          </p:cNvGraphicFramePr>
          <p:nvPr/>
        </p:nvGraphicFramePr>
        <p:xfrm>
          <a:off x="1878013" y="1085850"/>
          <a:ext cx="5467351" cy="1477965"/>
        </p:xfrm>
        <a:graphic>
          <a:graphicData uri="http://schemas.openxmlformats.org/drawingml/2006/table">
            <a:tbl>
              <a:tblPr firstRow="1" bandRow="1">
                <a:tableStyleId>{2D5ABB26-0587-4C30-8999-92F81FD0307C}</a:tableStyleId>
              </a:tblPr>
              <a:tblGrid>
                <a:gridCol w="1235781"/>
                <a:gridCol w="1235781"/>
                <a:gridCol w="1235781"/>
                <a:gridCol w="276525"/>
                <a:gridCol w="1483483"/>
              </a:tblGrid>
              <a:tr h="370743">
                <a:tc gridSpan="3">
                  <a:txBody>
                    <a:bodyPr/>
                    <a:lstStyle/>
                    <a:p>
                      <a:r>
                        <a:rPr lang="en-GB" sz="1800" b="1" i="0">
                          <a:solidFill>
                            <a:schemeClr val="accent1"/>
                          </a:solidFill>
                        </a:rPr>
                        <a:t>Middle Danish (around 1350)</a:t>
                      </a:r>
                    </a:p>
                  </a:txBody>
                  <a:tcPr marT="45708" marB="45708"/>
                </a:tc>
                <a:tc hMerge="1">
                  <a:txBody>
                    <a:bodyPr/>
                    <a:lstStyle/>
                    <a:p>
                      <a:endParaRPr lang="en-GB"/>
                    </a:p>
                  </a:txBody>
                  <a:tcPr/>
                </a:tc>
                <a:tc hMerge="1">
                  <a:txBody>
                    <a:bodyPr/>
                    <a:lstStyle/>
                    <a:p>
                      <a:endParaRPr lang="en-GB"/>
                    </a:p>
                  </a:txBody>
                  <a:tcPr/>
                </a:tc>
                <a:tc>
                  <a:txBody>
                    <a:bodyPr/>
                    <a:lstStyle/>
                    <a:p>
                      <a:endParaRPr lang="en-GB" sz="1800"/>
                    </a:p>
                  </a:txBody>
                  <a:tcPr marT="45708" marB="45708"/>
                </a:tc>
                <a:tc>
                  <a:txBody>
                    <a:bodyPr/>
                    <a:lstStyle/>
                    <a:p>
                      <a:endParaRPr lang="en-GB" sz="1800"/>
                    </a:p>
                  </a:txBody>
                  <a:tcPr marT="45708" marB="45708"/>
                </a:tc>
              </a:tr>
              <a:tr h="365733">
                <a:tc>
                  <a:txBody>
                    <a:bodyPr/>
                    <a:lstStyle/>
                    <a:p>
                      <a:r>
                        <a:rPr lang="en-GB" sz="1800" i="1"/>
                        <a:t>dømæ</a:t>
                      </a:r>
                    </a:p>
                  </a:txBody>
                  <a:tcPr marT="45708" marB="45708">
                    <a:noFill/>
                  </a:tcPr>
                </a:tc>
                <a:tc>
                  <a:txBody>
                    <a:bodyPr/>
                    <a:lstStyle/>
                    <a:p>
                      <a:r>
                        <a:rPr lang="en-GB" sz="1800"/>
                        <a:t>Present</a:t>
                      </a:r>
                    </a:p>
                  </a:txBody>
                  <a:tcPr marT="45708" marB="45708">
                    <a:noFill/>
                  </a:tcPr>
                </a:tc>
                <a:tc>
                  <a:txBody>
                    <a:bodyPr/>
                    <a:lstStyle/>
                    <a:p>
                      <a:endParaRPr lang="en-GB" sz="1800"/>
                    </a:p>
                  </a:txBody>
                  <a:tcPr marT="45708" marB="45708">
                    <a:noFill/>
                  </a:tcPr>
                </a:tc>
                <a:tc>
                  <a:txBody>
                    <a:bodyPr/>
                    <a:lstStyle/>
                    <a:p>
                      <a:endParaRPr lang="en-GB" sz="1800"/>
                    </a:p>
                  </a:txBody>
                  <a:tcPr marT="45708" marB="45708">
                    <a:noFill/>
                  </a:tcPr>
                </a:tc>
                <a:tc>
                  <a:txBody>
                    <a:bodyPr/>
                    <a:lstStyle/>
                    <a:p>
                      <a:r>
                        <a:rPr lang="en-GB" sz="1800"/>
                        <a:t>Past</a:t>
                      </a:r>
                    </a:p>
                  </a:txBody>
                  <a:tcPr marT="45708" marB="45708">
                    <a:noFill/>
                  </a:tcPr>
                </a:tc>
              </a:tr>
              <a:tr h="370743">
                <a:tc>
                  <a:txBody>
                    <a:bodyPr/>
                    <a:lstStyle/>
                    <a:p>
                      <a:endParaRPr lang="en-GB" sz="1800"/>
                    </a:p>
                  </a:txBody>
                  <a:tcPr marT="45708" marB="45708">
                    <a:noFill/>
                  </a:tcPr>
                </a:tc>
                <a:tc>
                  <a:txBody>
                    <a:bodyPr/>
                    <a:lstStyle/>
                    <a:p>
                      <a:r>
                        <a:rPr lang="en-GB" sz="1800"/>
                        <a:t>Singular</a:t>
                      </a:r>
                    </a:p>
                  </a:txBody>
                  <a:tcPr marT="45708" marB="45708">
                    <a:noFill/>
                  </a:tcPr>
                </a:tc>
                <a:tc>
                  <a:txBody>
                    <a:bodyPr/>
                    <a:lstStyle/>
                    <a:p>
                      <a:r>
                        <a:rPr lang="en-GB" sz="1800"/>
                        <a:t>Plural</a:t>
                      </a:r>
                    </a:p>
                  </a:txBody>
                  <a:tcPr marT="45708" marB="45708">
                    <a:noFill/>
                  </a:tcPr>
                </a:tc>
                <a:tc>
                  <a:txBody>
                    <a:bodyPr/>
                    <a:lstStyle/>
                    <a:p>
                      <a:endParaRPr lang="en-GB" sz="1800"/>
                    </a:p>
                  </a:txBody>
                  <a:tcPr marT="45708" marB="45708">
                    <a:noFill/>
                  </a:tcPr>
                </a:tc>
                <a:tc>
                  <a:txBody>
                    <a:bodyPr/>
                    <a:lstStyle/>
                    <a:p>
                      <a:endParaRPr lang="en-GB" sz="1800" dirty="0"/>
                    </a:p>
                  </a:txBody>
                  <a:tcPr marT="45708" marB="45708">
                    <a:noFill/>
                  </a:tcPr>
                </a:tc>
              </a:tr>
              <a:tr h="3707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a:p>
                  </a:txBody>
                  <a:tcPr marT="45708" marB="45708"/>
                </a:tc>
                <a:tc>
                  <a:txBody>
                    <a:bodyPr/>
                    <a:lstStyle/>
                    <a:p>
                      <a:r>
                        <a:rPr lang="en-GB" sz="1800" i="1"/>
                        <a:t>dømær</a:t>
                      </a:r>
                    </a:p>
                  </a:txBody>
                  <a:tcPr marT="45708" marB="45708">
                    <a:solidFill>
                      <a:schemeClr val="accent3">
                        <a:lumMod val="40000"/>
                        <a:lumOff val="60000"/>
                      </a:schemeClr>
                    </a:solidFill>
                  </a:tcPr>
                </a:tc>
                <a:tc>
                  <a:txBody>
                    <a:bodyPr/>
                    <a:lstStyle/>
                    <a:p>
                      <a:r>
                        <a:rPr lang="en-GB" sz="1800" i="1"/>
                        <a:t>dømæ</a:t>
                      </a:r>
                    </a:p>
                  </a:txBody>
                  <a:tcPr marT="45708" marB="45708">
                    <a:solidFill>
                      <a:schemeClr val="accent3">
                        <a:lumMod val="40000"/>
                        <a:lumOff val="60000"/>
                      </a:schemeClr>
                    </a:solidFill>
                  </a:tcPr>
                </a:tc>
                <a:tc>
                  <a:txBody>
                    <a:bodyPr/>
                    <a:lstStyle/>
                    <a:p>
                      <a:endParaRPr lang="en-GB" sz="1800"/>
                    </a:p>
                  </a:txBody>
                  <a:tcPr marT="45708" marB="45708"/>
                </a:tc>
                <a:tc>
                  <a:txBody>
                    <a:bodyPr/>
                    <a:lstStyle/>
                    <a:p>
                      <a:r>
                        <a:rPr lang="en-GB" sz="1800" i="1" dirty="0" err="1"/>
                        <a:t>dømdæ</a:t>
                      </a:r>
                      <a:endParaRPr lang="en-GB" sz="1800" i="1" dirty="0"/>
                    </a:p>
                  </a:txBody>
                  <a:tcPr marT="45708" marB="45708">
                    <a:solidFill>
                      <a:srgbClr val="D1DEDF"/>
                    </a:solidFill>
                  </a:tcPr>
                </a:tc>
              </a:tr>
            </a:tbl>
          </a:graphicData>
        </a:graphic>
      </p:graphicFrame>
      <p:sp>
        <p:nvSpPr>
          <p:cNvPr id="63540" name="TextBox 6"/>
          <p:cNvSpPr txBox="1">
            <a:spLocks noChangeArrowheads="1"/>
          </p:cNvSpPr>
          <p:nvPr/>
        </p:nvSpPr>
        <p:spPr bwMode="auto">
          <a:xfrm>
            <a:off x="1914525" y="5916613"/>
            <a:ext cx="546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t>*The revised data exclude </a:t>
            </a:r>
            <a:r>
              <a:rPr lang="en-GB" sz="1200" i="1"/>
              <a:t>at </a:t>
            </a:r>
            <a:r>
              <a:rPr lang="en-GB" sz="1200"/>
              <a:t>‘that’ clauses and clauses beginning with a pronominal</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Candara" charset="0"/>
                <a:ea typeface="ＭＳ Ｐゴシック" charset="0"/>
              </a:rPr>
              <a:t>Problem</a:t>
            </a:r>
          </a:p>
        </p:txBody>
      </p:sp>
      <p:sp>
        <p:nvSpPr>
          <p:cNvPr id="3" name="Content Placeholder 2"/>
          <p:cNvSpPr>
            <a:spLocks noGrp="1"/>
          </p:cNvSpPr>
          <p:nvPr>
            <p:ph idx="1"/>
          </p:nvPr>
        </p:nvSpPr>
        <p:spPr>
          <a:xfrm>
            <a:off x="457200" y="1509713"/>
            <a:ext cx="8229600" cy="4740275"/>
          </a:xfrm>
        </p:spPr>
        <p:txBody>
          <a:bodyPr/>
          <a:lstStyle/>
          <a:p>
            <a:pPr>
              <a:defRPr/>
            </a:pPr>
            <a:r>
              <a:rPr lang="en-US" dirty="0" smtClean="0"/>
              <a:t>The </a:t>
            </a:r>
            <a:r>
              <a:rPr lang="en-US" dirty="0" smtClean="0">
                <a:solidFill>
                  <a:srgbClr val="D19049"/>
                </a:solidFill>
              </a:rPr>
              <a:t>strong</a:t>
            </a:r>
            <a:r>
              <a:rPr lang="en-US" dirty="0" smtClean="0">
                <a:solidFill>
                  <a:schemeClr val="bg2">
                    <a:lumMod val="50000"/>
                  </a:schemeClr>
                </a:solidFill>
              </a:rPr>
              <a:t> </a:t>
            </a:r>
            <a:r>
              <a:rPr lang="en-US" dirty="0" smtClean="0"/>
              <a:t>RAH predicts change that is </a:t>
            </a:r>
            <a:r>
              <a:rPr lang="en-US" dirty="0" smtClean="0">
                <a:solidFill>
                  <a:schemeClr val="bg2">
                    <a:lumMod val="50000"/>
                  </a:schemeClr>
                </a:solidFill>
              </a:rPr>
              <a:t>quicker/ear</a:t>
            </a:r>
            <a:r>
              <a:rPr lang="en-US" dirty="0" smtClean="0">
                <a:solidFill>
                  <a:srgbClr val="546D7A"/>
                </a:solidFill>
              </a:rPr>
              <a:t>lie</a:t>
            </a:r>
            <a:r>
              <a:rPr lang="en-US" dirty="0" smtClean="0"/>
              <a:t>r than observed, and that does not exhibit </a:t>
            </a:r>
            <a:r>
              <a:rPr lang="en-US" dirty="0" smtClean="0">
                <a:solidFill>
                  <a:srgbClr val="546D7A"/>
                </a:solidFill>
              </a:rPr>
              <a:t>intra-individual variation</a:t>
            </a:r>
          </a:p>
          <a:p>
            <a:pPr lvl="1">
              <a:defRPr/>
            </a:pPr>
            <a:r>
              <a:rPr lang="en-US" dirty="0" smtClean="0"/>
              <a:t>V-to-I predicted to be </a:t>
            </a:r>
            <a:r>
              <a:rPr lang="en-US" dirty="0" err="1" smtClean="0"/>
              <a:t>unacquirable</a:t>
            </a:r>
            <a:r>
              <a:rPr lang="en-US" dirty="0" smtClean="0"/>
              <a:t> in the absence of  an agreement paradigm that can qualify as pronominal</a:t>
            </a:r>
          </a:p>
          <a:p>
            <a:pPr lvl="1">
              <a:defRPr/>
            </a:pPr>
            <a:r>
              <a:rPr lang="en-US" dirty="0" smtClean="0"/>
              <a:t>In the absence of morphological variation within the individual, there should be no syntactic variation within the individual</a:t>
            </a:r>
          </a:p>
          <a:p>
            <a:pPr>
              <a:defRPr/>
            </a:pPr>
            <a:r>
              <a:rPr lang="en-US" dirty="0" smtClean="0"/>
              <a:t>The </a:t>
            </a:r>
            <a:r>
              <a:rPr lang="en-US" dirty="0" smtClean="0">
                <a:solidFill>
                  <a:srgbClr val="D19049"/>
                </a:solidFill>
              </a:rPr>
              <a:t>weak</a:t>
            </a:r>
            <a:r>
              <a:rPr lang="en-US" dirty="0" smtClean="0">
                <a:solidFill>
                  <a:srgbClr val="546D7A"/>
                </a:solidFill>
              </a:rPr>
              <a:t> </a:t>
            </a:r>
            <a:r>
              <a:rPr lang="en-US" dirty="0" smtClean="0"/>
              <a:t>RAH allows for the possibility of change, but without further assumptions, predicts </a:t>
            </a:r>
            <a:r>
              <a:rPr lang="en-US" dirty="0" smtClean="0">
                <a:solidFill>
                  <a:srgbClr val="546D7A"/>
                </a:solidFill>
              </a:rPr>
              <a:t>stasis</a:t>
            </a:r>
          </a:p>
          <a:p>
            <a:pPr lvl="1">
              <a:defRPr/>
            </a:pPr>
            <a:r>
              <a:rPr lang="en-US" dirty="0" smtClean="0"/>
              <a:t>Even if a V-in-situ option is introduced as a rare pattern, why should it spread at the expense of V-to-I?</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atin typeface="Candara" charset="0"/>
                <a:ea typeface="ＭＳ Ｐゴシック" charset="0"/>
              </a:rPr>
              <a:t>Outline</a:t>
            </a:r>
          </a:p>
        </p:txBody>
      </p:sp>
      <p:sp>
        <p:nvSpPr>
          <p:cNvPr id="66562" name="Content Placeholder 2"/>
          <p:cNvSpPr>
            <a:spLocks noGrp="1"/>
          </p:cNvSpPr>
          <p:nvPr>
            <p:ph idx="1"/>
          </p:nvPr>
        </p:nvSpPr>
        <p:spPr>
          <a:xfrm>
            <a:off x="457200" y="1898650"/>
            <a:ext cx="8229600" cy="4351338"/>
          </a:xfrm>
        </p:spPr>
        <p:txBody>
          <a:bodyPr/>
          <a:lstStyle/>
          <a:p>
            <a:r>
              <a:rPr lang="en-US">
                <a:latin typeface="Candara" charset="0"/>
                <a:ea typeface="ＭＳ Ｐゴシック" charset="0"/>
                <a:cs typeface="ＭＳ Ｐゴシック" charset="0"/>
              </a:rPr>
              <a:t>The syntax/morphology interface and theories of V-to-I</a:t>
            </a:r>
          </a:p>
          <a:p>
            <a:pPr lvl="1"/>
            <a:r>
              <a:rPr lang="en-US">
                <a:latin typeface="Candara" charset="0"/>
                <a:ea typeface="ＭＳ Ｐゴシック" charset="0"/>
              </a:rPr>
              <a:t>A synchronic testcase: Faroese</a:t>
            </a:r>
          </a:p>
          <a:p>
            <a:pPr lvl="1"/>
            <a:r>
              <a:rPr lang="en-US">
                <a:latin typeface="Candara" charset="0"/>
                <a:ea typeface="ＭＳ Ｐゴシック" charset="0"/>
              </a:rPr>
              <a:t>A diachronic testcase: Danish</a:t>
            </a:r>
          </a:p>
          <a:p>
            <a:r>
              <a:rPr lang="en-US">
                <a:latin typeface="Candara" charset="0"/>
                <a:ea typeface="ＭＳ Ｐゴシック" charset="0"/>
                <a:cs typeface="ＭＳ Ｐゴシック" charset="0"/>
              </a:rPr>
              <a:t>The problem of gradual change</a:t>
            </a:r>
          </a:p>
          <a:p>
            <a:r>
              <a:rPr lang="en-US">
                <a:latin typeface="Candara" charset="0"/>
                <a:ea typeface="ＭＳ Ｐゴシック" charset="0"/>
                <a:cs typeface="ＭＳ Ｐゴシック" charset="0"/>
              </a:rPr>
              <a:t>Potential solution One:	acquisition bias</a:t>
            </a:r>
          </a:p>
          <a:p>
            <a:pPr lvl="1"/>
            <a:r>
              <a:rPr lang="en-US">
                <a:latin typeface="Candara" charset="0"/>
                <a:ea typeface="ＭＳ Ｐゴシック" charset="0"/>
              </a:rPr>
              <a:t>Acquisition patterns in Swedish, Tromsø Norwegian, Faroese</a:t>
            </a:r>
          </a:p>
          <a:p>
            <a:r>
              <a:rPr lang="en-US">
                <a:latin typeface="Candara" charset="0"/>
                <a:ea typeface="ＭＳ Ｐゴシック" charset="0"/>
                <a:cs typeface="ＭＳ Ｐゴシック" charset="0"/>
              </a:rPr>
              <a:t>Potential solution Two: 	differential ambiguity</a:t>
            </a:r>
          </a:p>
          <a:p>
            <a:pPr lvl="1"/>
            <a:r>
              <a:rPr lang="en-US">
                <a:latin typeface="Candara" charset="0"/>
                <a:ea typeface="ＭＳ Ｐゴシック" charset="0"/>
              </a:rPr>
              <a:t>What happens when Icelandic meets Swedish</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Candara" charset="0"/>
                <a:ea typeface="ＭＳ Ｐゴシック" charset="0"/>
              </a:rPr>
              <a:t>Outline</a:t>
            </a:r>
          </a:p>
        </p:txBody>
      </p:sp>
      <p:sp>
        <p:nvSpPr>
          <p:cNvPr id="67586" name="Content Placeholder 2"/>
          <p:cNvSpPr>
            <a:spLocks noGrp="1"/>
          </p:cNvSpPr>
          <p:nvPr>
            <p:ph idx="1"/>
          </p:nvPr>
        </p:nvSpPr>
        <p:spPr>
          <a:xfrm>
            <a:off x="457200" y="1898650"/>
            <a:ext cx="8229600" cy="4351338"/>
          </a:xfrm>
        </p:spPr>
        <p:txBody>
          <a:bodyPr/>
          <a:lstStyle/>
          <a:p>
            <a:r>
              <a:rPr lang="en-US">
                <a:latin typeface="Candara" charset="0"/>
                <a:ea typeface="ＭＳ Ｐゴシック" charset="0"/>
                <a:cs typeface="ＭＳ Ｐゴシック" charset="0"/>
              </a:rPr>
              <a:t>The syntax/morphology interface and theories of V-to-I</a:t>
            </a:r>
          </a:p>
          <a:p>
            <a:pPr lvl="1"/>
            <a:r>
              <a:rPr lang="en-US">
                <a:latin typeface="Candara" charset="0"/>
                <a:ea typeface="ＭＳ Ｐゴシック" charset="0"/>
              </a:rPr>
              <a:t>A synchronic testcase: Faroese</a:t>
            </a:r>
          </a:p>
          <a:p>
            <a:pPr lvl="1"/>
            <a:r>
              <a:rPr lang="en-US">
                <a:latin typeface="Candara" charset="0"/>
                <a:ea typeface="ＭＳ Ｐゴシック" charset="0"/>
              </a:rPr>
              <a:t>A diachronic testcase: Danish</a:t>
            </a:r>
          </a:p>
          <a:p>
            <a:r>
              <a:rPr lang="en-US">
                <a:latin typeface="Candara" charset="0"/>
                <a:ea typeface="ＭＳ Ｐゴシック" charset="0"/>
                <a:cs typeface="ＭＳ Ｐゴシック" charset="0"/>
              </a:rPr>
              <a:t>The problem of gradual change</a:t>
            </a:r>
          </a:p>
          <a:p>
            <a:r>
              <a:rPr lang="en-US">
                <a:solidFill>
                  <a:srgbClr val="546D7A"/>
                </a:solidFill>
                <a:latin typeface="Candara" charset="0"/>
                <a:ea typeface="ＭＳ Ｐゴシック" charset="0"/>
                <a:cs typeface="ＭＳ Ｐゴシック" charset="0"/>
              </a:rPr>
              <a:t>Potential solution One:	acquisition bias</a:t>
            </a:r>
          </a:p>
          <a:p>
            <a:pPr lvl="1"/>
            <a:r>
              <a:rPr lang="en-US">
                <a:solidFill>
                  <a:srgbClr val="646B86"/>
                </a:solidFill>
                <a:latin typeface="Candara" charset="0"/>
                <a:ea typeface="ＭＳ Ｐゴシック" charset="0"/>
              </a:rPr>
              <a:t>Acquisition patterns in Swedish, Tromsø Norwegian, Faroese</a:t>
            </a:r>
          </a:p>
          <a:p>
            <a:r>
              <a:rPr lang="en-US">
                <a:latin typeface="Candara" charset="0"/>
                <a:ea typeface="ＭＳ Ｐゴシック" charset="0"/>
                <a:cs typeface="ＭＳ Ｐゴシック" charset="0"/>
              </a:rPr>
              <a:t>Potential solution Two: 	differential ambiguity</a:t>
            </a:r>
          </a:p>
          <a:p>
            <a:pPr lvl="1"/>
            <a:r>
              <a:rPr lang="en-US">
                <a:latin typeface="Candara" charset="0"/>
                <a:ea typeface="ＭＳ Ｐゴシック" charset="0"/>
              </a:rPr>
              <a:t>What happens when Icelandic meets Swedish</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atin typeface="Candara" charset="0"/>
                <a:ea typeface="ＭＳ Ｐゴシック" charset="0"/>
              </a:rPr>
              <a:t>Outline</a:t>
            </a:r>
          </a:p>
        </p:txBody>
      </p:sp>
      <p:sp>
        <p:nvSpPr>
          <p:cNvPr id="16386" name="Content Placeholder 2"/>
          <p:cNvSpPr>
            <a:spLocks noGrp="1"/>
          </p:cNvSpPr>
          <p:nvPr>
            <p:ph idx="1"/>
          </p:nvPr>
        </p:nvSpPr>
        <p:spPr>
          <a:xfrm>
            <a:off x="457200" y="1898650"/>
            <a:ext cx="8229600" cy="4351338"/>
          </a:xfrm>
        </p:spPr>
        <p:txBody>
          <a:bodyPr/>
          <a:lstStyle/>
          <a:p>
            <a:r>
              <a:rPr lang="en-US">
                <a:latin typeface="Candara" charset="0"/>
                <a:ea typeface="ＭＳ Ｐゴシック" charset="0"/>
                <a:cs typeface="ＭＳ Ｐゴシック" charset="0"/>
              </a:rPr>
              <a:t>The syntax/morphology interface and theories of V-to-I</a:t>
            </a:r>
          </a:p>
          <a:p>
            <a:pPr lvl="1"/>
            <a:r>
              <a:rPr lang="en-US">
                <a:latin typeface="Candara" charset="0"/>
                <a:ea typeface="ＭＳ Ｐゴシック" charset="0"/>
              </a:rPr>
              <a:t>A synchronic testcase: Faroese</a:t>
            </a:r>
          </a:p>
          <a:p>
            <a:pPr lvl="1"/>
            <a:r>
              <a:rPr lang="en-US">
                <a:latin typeface="Candara" charset="0"/>
                <a:ea typeface="ＭＳ Ｐゴシック" charset="0"/>
              </a:rPr>
              <a:t>A diachronic testcase: Danish</a:t>
            </a:r>
          </a:p>
          <a:p>
            <a:r>
              <a:rPr lang="en-US">
                <a:latin typeface="Candara" charset="0"/>
                <a:ea typeface="ＭＳ Ｐゴシック" charset="0"/>
                <a:cs typeface="ＭＳ Ｐゴシック" charset="0"/>
              </a:rPr>
              <a:t>The problem of gradual change</a:t>
            </a:r>
          </a:p>
          <a:p>
            <a:r>
              <a:rPr lang="en-US">
                <a:latin typeface="Candara" charset="0"/>
                <a:ea typeface="ＭＳ Ｐゴシック" charset="0"/>
                <a:cs typeface="ＭＳ Ｐゴシック" charset="0"/>
              </a:rPr>
              <a:t>Potential solution One:	acquisition bias</a:t>
            </a:r>
          </a:p>
          <a:p>
            <a:pPr lvl="1"/>
            <a:r>
              <a:rPr lang="en-US">
                <a:latin typeface="Candara" charset="0"/>
                <a:ea typeface="ＭＳ Ｐゴシック" charset="0"/>
              </a:rPr>
              <a:t>Acquisition patterns in Swedish, Tromsø Norwegian, Faroese</a:t>
            </a:r>
          </a:p>
          <a:p>
            <a:r>
              <a:rPr lang="en-US">
                <a:latin typeface="Candara" charset="0"/>
                <a:ea typeface="ＭＳ Ｐゴシック" charset="0"/>
                <a:cs typeface="ＭＳ Ｐゴシック" charset="0"/>
              </a:rPr>
              <a:t>Potential solution Two: 	differential ambiguity</a:t>
            </a:r>
          </a:p>
          <a:p>
            <a:pPr lvl="1"/>
            <a:r>
              <a:rPr lang="en-US">
                <a:latin typeface="Candara" charset="0"/>
                <a:ea typeface="ＭＳ Ｐゴシック" charset="0"/>
              </a:rPr>
              <a:t>What happens when Icelandic meets Swedish</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Candara" charset="0"/>
                <a:ea typeface="ＭＳ Ｐゴシック" charset="0"/>
              </a:rPr>
              <a:t>Acquisition bias (filtered learning)</a:t>
            </a:r>
          </a:p>
        </p:txBody>
      </p:sp>
      <p:sp>
        <p:nvSpPr>
          <p:cNvPr id="3" name="Content Placeholder 2"/>
          <p:cNvSpPr>
            <a:spLocks noGrp="1"/>
          </p:cNvSpPr>
          <p:nvPr>
            <p:ph idx="1"/>
          </p:nvPr>
        </p:nvSpPr>
        <p:spPr/>
        <p:txBody>
          <a:bodyPr/>
          <a:lstStyle/>
          <a:p>
            <a:pPr marL="0" indent="0">
              <a:buFont typeface="Wingdings" charset="0"/>
              <a:buNone/>
              <a:defRPr/>
            </a:pPr>
            <a:r>
              <a:rPr lang="en-US" dirty="0" smtClean="0"/>
              <a:t>Assumptions:</a:t>
            </a:r>
          </a:p>
          <a:p>
            <a:pPr>
              <a:defRPr/>
            </a:pPr>
            <a:r>
              <a:rPr lang="en-US" dirty="0" smtClean="0"/>
              <a:t>At some point children learning an Icelandic-type grammar (consistently V-to-I) are also exposed to some output of a V-in-situ grammar</a:t>
            </a:r>
          </a:p>
          <a:p>
            <a:pPr>
              <a:defRPr/>
            </a:pPr>
            <a:r>
              <a:rPr lang="en-US" dirty="0" smtClean="0"/>
              <a:t>For some reason, there is an acquisition bias against V-to-I, which has the effect that some productions of V-to-I are not considered as input data (the bias acts as a partial </a:t>
            </a:r>
            <a:r>
              <a:rPr lang="en-US" b="1" dirty="0" smtClean="0"/>
              <a:t>filter</a:t>
            </a:r>
            <a:r>
              <a:rPr lang="en-US" dirty="0" smtClean="0"/>
              <a:t> on the input to the child—Kirby 1999, Clark et al 2008)</a:t>
            </a:r>
          </a:p>
          <a:p>
            <a:pPr>
              <a:defRPr/>
            </a:pPr>
            <a:r>
              <a:rPr lang="en-US" dirty="0" smtClean="0"/>
              <a:t>Acquisition involves “co-existing hypotheses in competition and gradual selection” on the basis of success/failure in parsing input (Yang 2002)</a:t>
            </a:r>
          </a:p>
          <a:p>
            <a:pPr marL="0" indent="0">
              <a:buFont typeface="Wingdings" charset="0"/>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Candara" charset="0"/>
                <a:ea typeface="ＭＳ Ｐゴシック" charset="0"/>
              </a:rPr>
              <a:t>Acquisition bias (filtered learning)</a:t>
            </a:r>
          </a:p>
        </p:txBody>
      </p:sp>
      <p:sp>
        <p:nvSpPr>
          <p:cNvPr id="3" name="Content Placeholder 2"/>
          <p:cNvSpPr>
            <a:spLocks noGrp="1"/>
          </p:cNvSpPr>
          <p:nvPr>
            <p:ph idx="1"/>
          </p:nvPr>
        </p:nvSpPr>
        <p:spPr>
          <a:xfrm>
            <a:off x="457200" y="1400175"/>
            <a:ext cx="8229600" cy="4849813"/>
          </a:xfrm>
        </p:spPr>
        <p:txBody>
          <a:bodyPr/>
          <a:lstStyle/>
          <a:p>
            <a:pPr marL="0" indent="0">
              <a:buFont typeface="Wingdings" charset="0"/>
              <a:buNone/>
              <a:defRPr/>
            </a:pPr>
            <a:r>
              <a:rPr lang="en-US" dirty="0" smtClean="0"/>
              <a:t>Results:</a:t>
            </a:r>
          </a:p>
          <a:p>
            <a:pPr>
              <a:defRPr/>
            </a:pPr>
            <a:r>
              <a:rPr lang="en-US" dirty="0" smtClean="0"/>
              <a:t>As the input is “filtered,” children effectively acquire a mixed system where the V-in-situ option is associated with a higher probability of use than for the previous generation</a:t>
            </a:r>
          </a:p>
          <a:p>
            <a:pPr>
              <a:defRPr/>
            </a:pPr>
            <a:r>
              <a:rPr lang="en-US" dirty="0" smtClean="0"/>
              <a:t>The output of each generation is the input to the next</a:t>
            </a:r>
          </a:p>
          <a:p>
            <a:pPr>
              <a:defRPr/>
            </a:pPr>
            <a:r>
              <a:rPr lang="en-US" dirty="0" smtClean="0"/>
              <a:t>Over a number of generations, the preferred option will drive out the </a:t>
            </a:r>
            <a:r>
              <a:rPr lang="en-US" dirty="0" err="1" smtClean="0"/>
              <a:t>dispreferred</a:t>
            </a:r>
            <a:r>
              <a:rPr lang="en-US" dirty="0" smtClean="0"/>
              <a:t> until it completely replaces it (Clark et al 2008).</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atin typeface="Candara" charset="0"/>
                <a:ea typeface="ＭＳ Ｐゴシック" charset="0"/>
              </a:rPr>
              <a:t>Acquisition bias (filtered learning)</a:t>
            </a:r>
          </a:p>
        </p:txBody>
      </p:sp>
      <p:sp>
        <p:nvSpPr>
          <p:cNvPr id="3" name="Content Placeholder 2"/>
          <p:cNvSpPr>
            <a:spLocks noGrp="1"/>
          </p:cNvSpPr>
          <p:nvPr>
            <p:ph idx="1"/>
          </p:nvPr>
        </p:nvSpPr>
        <p:spPr/>
        <p:txBody>
          <a:bodyPr/>
          <a:lstStyle/>
          <a:p>
            <a:pPr marL="0" indent="0">
              <a:buFont typeface="Wingdings" charset="0"/>
              <a:buNone/>
              <a:defRPr/>
            </a:pPr>
            <a:r>
              <a:rPr lang="en-US" dirty="0" smtClean="0"/>
              <a:t>Assumptions:</a:t>
            </a:r>
          </a:p>
          <a:p>
            <a:pPr>
              <a:defRPr/>
            </a:pPr>
            <a:r>
              <a:rPr lang="en-US" dirty="0" smtClean="0"/>
              <a:t>At some point children learning an Icelandic-type grammar (consistently V-to-I) are also exposed to some output of a V-in-situ grammar</a:t>
            </a:r>
          </a:p>
          <a:p>
            <a:pPr>
              <a:defRPr/>
            </a:pPr>
            <a:r>
              <a:rPr lang="en-US" dirty="0" smtClean="0"/>
              <a:t>For some reason, there is an acquisition bias against V-to-I, which has the effect that some productions of V-to-I are not considered as input data (the bias acts as a partial </a:t>
            </a:r>
            <a:r>
              <a:rPr lang="en-US" b="1" dirty="0" smtClean="0"/>
              <a:t>filter</a:t>
            </a:r>
            <a:r>
              <a:rPr lang="en-US" dirty="0" smtClean="0"/>
              <a:t> on the input to the child—Kirby 1999, Clark et al 2008)</a:t>
            </a:r>
          </a:p>
          <a:p>
            <a:pPr>
              <a:defRPr/>
            </a:pPr>
            <a:r>
              <a:rPr lang="en-US" dirty="0" smtClean="0"/>
              <a:t>Acquisition involves “co-existing hypotheses in competition and gradual selection” on the basis of success/failure in parsing input (Yang 2002)</a:t>
            </a:r>
          </a:p>
          <a:p>
            <a:pPr marL="0" indent="0">
              <a:buFont typeface="Wingdings" charset="0"/>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atin typeface="Candara" charset="0"/>
                <a:ea typeface="ＭＳ Ｐゴシック" charset="0"/>
              </a:rPr>
              <a:t>Acquisition bias (filtered learning)</a:t>
            </a:r>
          </a:p>
        </p:txBody>
      </p:sp>
      <p:sp>
        <p:nvSpPr>
          <p:cNvPr id="3" name="Content Placeholder 2"/>
          <p:cNvSpPr>
            <a:spLocks noGrp="1"/>
          </p:cNvSpPr>
          <p:nvPr>
            <p:ph idx="1"/>
          </p:nvPr>
        </p:nvSpPr>
        <p:spPr/>
        <p:txBody>
          <a:bodyPr/>
          <a:lstStyle/>
          <a:p>
            <a:pPr marL="0" indent="0">
              <a:buFont typeface="Wingdings" charset="0"/>
              <a:buNone/>
              <a:defRPr/>
            </a:pPr>
            <a:r>
              <a:rPr lang="en-US" dirty="0" smtClean="0"/>
              <a:t>Assumptions:</a:t>
            </a:r>
          </a:p>
          <a:p>
            <a:pPr>
              <a:defRPr/>
            </a:pPr>
            <a:r>
              <a:rPr lang="en-US" dirty="0" smtClean="0"/>
              <a:t>At some point children learning an Icelandic-type grammar (consistently V-to-I) are also exposed to some output of a V-in-situ grammar</a:t>
            </a:r>
          </a:p>
          <a:p>
            <a:pPr>
              <a:defRPr/>
            </a:pPr>
            <a:r>
              <a:rPr lang="en-US" dirty="0" smtClean="0"/>
              <a:t>For some reason, there is </a:t>
            </a:r>
            <a:r>
              <a:rPr lang="en-US" dirty="0" smtClean="0">
                <a:solidFill>
                  <a:srgbClr val="546D7A"/>
                </a:solidFill>
              </a:rPr>
              <a:t>an acquisition bias against V-to-I</a:t>
            </a:r>
            <a:r>
              <a:rPr lang="en-US" dirty="0" smtClean="0"/>
              <a:t>, which has the effect that some productions of V-to-I are not considered as input data (the bias acts as a partial </a:t>
            </a:r>
            <a:r>
              <a:rPr lang="en-US" b="1" dirty="0" smtClean="0"/>
              <a:t>filter</a:t>
            </a:r>
            <a:r>
              <a:rPr lang="en-US" dirty="0" smtClean="0"/>
              <a:t> on the input to the child—Kirby 1999, Clark et al 2008)</a:t>
            </a:r>
          </a:p>
          <a:p>
            <a:pPr>
              <a:defRPr/>
            </a:pPr>
            <a:r>
              <a:rPr lang="en-US" dirty="0" smtClean="0"/>
              <a:t>Acquisition involves “co-existing hypotheses in competition and gradual selection” on the basis of success/failure in parsing input (Yang 2002)</a:t>
            </a:r>
          </a:p>
          <a:p>
            <a:pPr marL="0" indent="0">
              <a:buFont typeface="Wingdings" charset="0"/>
              <a:buNone/>
              <a:defRPr/>
            </a:pPr>
            <a:endParaRPr lang="en-US" dirty="0"/>
          </a:p>
        </p:txBody>
      </p:sp>
      <p:grpSp>
        <p:nvGrpSpPr>
          <p:cNvPr id="7" name="Group 6"/>
          <p:cNvGrpSpPr>
            <a:grpSpLocks/>
          </p:cNvGrpSpPr>
          <p:nvPr/>
        </p:nvGrpSpPr>
        <p:grpSpPr bwMode="auto">
          <a:xfrm>
            <a:off x="4140200" y="3140075"/>
            <a:ext cx="4649788" cy="3035300"/>
            <a:chOff x="4140113" y="3140229"/>
            <a:chExt cx="4650127" cy="3035220"/>
          </a:xfrm>
        </p:grpSpPr>
        <p:sp>
          <p:nvSpPr>
            <p:cNvPr id="4" name="Rectangle 3"/>
            <p:cNvSpPr/>
            <p:nvPr/>
          </p:nvSpPr>
          <p:spPr>
            <a:xfrm>
              <a:off x="4140113" y="5505542"/>
              <a:ext cx="4650127" cy="669907"/>
            </a:xfrm>
            <a:prstGeom prst="rect">
              <a:avLst/>
            </a:prstGeom>
            <a:solidFill>
              <a:schemeClr val="bg2">
                <a:lumMod val="90000"/>
              </a:scheme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accent1"/>
                  </a:solidFill>
                </a:rPr>
                <a:t>Is there any evidence for this bias?</a:t>
              </a:r>
            </a:p>
          </p:txBody>
        </p:sp>
        <p:cxnSp>
          <p:nvCxnSpPr>
            <p:cNvPr id="6" name="Straight Arrow Connector 5"/>
            <p:cNvCxnSpPr/>
            <p:nvPr/>
          </p:nvCxnSpPr>
          <p:spPr>
            <a:xfrm flipV="1">
              <a:off x="6400878" y="3140229"/>
              <a:ext cx="0" cy="2365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233363" y="274638"/>
            <a:ext cx="8707437" cy="719137"/>
          </a:xfrm>
        </p:spPr>
        <p:txBody>
          <a:bodyPr/>
          <a:lstStyle/>
          <a:p>
            <a:r>
              <a:rPr lang="en-US">
                <a:latin typeface="Candara" charset="0"/>
                <a:ea typeface="ＭＳ Ｐゴシック" charset="0"/>
                <a:cs typeface="ＭＳ Ｐゴシック" charset="0"/>
              </a:rPr>
              <a:t>Acquisition of Swedish</a:t>
            </a:r>
          </a:p>
        </p:txBody>
      </p:sp>
      <p:sp>
        <p:nvSpPr>
          <p:cNvPr id="72706" name="Content Placeholder 2"/>
          <p:cNvSpPr>
            <a:spLocks noGrp="1"/>
          </p:cNvSpPr>
          <p:nvPr>
            <p:ph idx="1"/>
          </p:nvPr>
        </p:nvSpPr>
        <p:spPr>
          <a:xfrm>
            <a:off x="457200" y="1160463"/>
            <a:ext cx="8229600" cy="4965700"/>
          </a:xfrm>
        </p:spPr>
        <p:txBody>
          <a:bodyPr/>
          <a:lstStyle/>
          <a:p>
            <a:r>
              <a:rPr lang="en-US">
                <a:latin typeface="Candara" charset="0"/>
                <a:ea typeface="ＭＳ Ｐゴシック" charset="0"/>
                <a:cs typeface="ＭＳ Ｐゴシック" charset="0"/>
              </a:rPr>
              <a:t>Håkansson &amp; Dooley-Collberg 1994: children acquiring Swedish go through a short stage in which they place finite verbs above negation in subordinate clauses.</a:t>
            </a:r>
          </a:p>
          <a:p>
            <a:r>
              <a:rPr lang="en-US">
                <a:latin typeface="Candara" charset="0"/>
                <a:ea typeface="ＭＳ Ｐゴシック" charset="0"/>
                <a:cs typeface="ＭＳ Ｐゴシック" charset="0"/>
              </a:rPr>
              <a:t>This non-targetlike high placement affects only </a:t>
            </a:r>
            <a:r>
              <a:rPr lang="en-US" b="1">
                <a:solidFill>
                  <a:srgbClr val="4F81BD"/>
                </a:solidFill>
                <a:latin typeface="Candara" charset="0"/>
                <a:ea typeface="ＭＳ Ｐゴシック" charset="0"/>
                <a:cs typeface="ＭＳ Ｐゴシック" charset="0"/>
              </a:rPr>
              <a:t>auxiliaries</a:t>
            </a:r>
            <a:r>
              <a:rPr lang="en-US">
                <a:latin typeface="Candara" charset="0"/>
                <a:ea typeface="ＭＳ Ｐゴシック" charset="0"/>
                <a:cs typeface="ＭＳ Ｐゴシック" charset="0"/>
              </a:rPr>
              <a:t>.</a:t>
            </a:r>
          </a:p>
          <a:p>
            <a:r>
              <a:rPr lang="en-US">
                <a:latin typeface="Candara" charset="0"/>
                <a:ea typeface="ＭＳ Ｐゴシック" charset="0"/>
                <a:cs typeface="ＭＳ Ｐゴシック" charset="0"/>
              </a:rPr>
              <a:t>Children</a:t>
            </a:r>
            <a:r>
              <a:rPr lang="ja-JP" altLang="en-US">
                <a:latin typeface="Candara" charset="0"/>
                <a:ea typeface="ＭＳ Ｐゴシック" charset="0"/>
                <a:cs typeface="ＭＳ Ｐゴシック" charset="0"/>
              </a:rPr>
              <a:t>’</a:t>
            </a:r>
            <a:r>
              <a:rPr lang="en-US" altLang="ja-JP">
                <a:latin typeface="Candara" charset="0"/>
                <a:ea typeface="ＭＳ Ｐゴシック" charset="0"/>
                <a:cs typeface="ＭＳ Ｐゴシック" charset="0"/>
              </a:rPr>
              <a:t>s placement of even auxiliaries is target-like by </a:t>
            </a:r>
            <a:r>
              <a:rPr lang="en-US" altLang="ja-JP" b="1">
                <a:solidFill>
                  <a:srgbClr val="4F81BD"/>
                </a:solidFill>
                <a:latin typeface="Candara" charset="0"/>
                <a:ea typeface="ＭＳ Ｐゴシック" charset="0"/>
                <a:cs typeface="ＭＳ Ｐゴシック" charset="0"/>
              </a:rPr>
              <a:t>3:6</a:t>
            </a:r>
            <a:r>
              <a:rPr lang="en-US" altLang="ja-JP">
                <a:latin typeface="Candara" charset="0"/>
                <a:ea typeface="ＭＳ Ｐゴシック" charset="0"/>
                <a:cs typeface="ＭＳ Ｐゴシック" charset="0"/>
              </a:rPr>
              <a:t>.</a:t>
            </a:r>
          </a:p>
          <a:p>
            <a:r>
              <a:rPr lang="en-US">
                <a:latin typeface="Candara" charset="0"/>
                <a:ea typeface="ＭＳ Ｐゴシック" charset="0"/>
                <a:cs typeface="ＭＳ Ｐゴシック" charset="0"/>
              </a:rPr>
              <a:t>One concern: a large number of the cases of nontargetlike placement might be analyzable as instances of </a:t>
            </a:r>
            <a:r>
              <a:rPr lang="en-US" b="1">
                <a:solidFill>
                  <a:srgbClr val="4F81BD"/>
                </a:solidFill>
                <a:latin typeface="Candara" charset="0"/>
                <a:ea typeface="ＭＳ Ｐゴシック" charset="0"/>
                <a:cs typeface="ＭＳ Ｐゴシック" charset="0"/>
              </a:rPr>
              <a:t>V2</a:t>
            </a:r>
            <a:r>
              <a:rPr lang="en-US">
                <a:latin typeface="Candara" charset="0"/>
                <a:ea typeface="ＭＳ Ｐゴシック" charset="0"/>
                <a:cs typeface="ＭＳ Ｐゴシック" charset="0"/>
              </a:rPr>
              <a:t>:</a:t>
            </a:r>
          </a:p>
          <a:p>
            <a:pPr lvl="1"/>
            <a:r>
              <a:rPr lang="en-US">
                <a:latin typeface="Candara" charset="0"/>
                <a:ea typeface="ＭＳ Ｐゴシック" charset="0"/>
              </a:rPr>
              <a:t>Embla (2:9–3:1):  Correct placement 15: Incorrect placement 4</a:t>
            </a:r>
          </a:p>
          <a:p>
            <a:pPr lvl="2">
              <a:buFont typeface="Arial" charset="0"/>
              <a:buNone/>
            </a:pPr>
            <a:r>
              <a:rPr lang="en-US" i="1">
                <a:latin typeface="Candara" charset="0"/>
                <a:ea typeface="ＭＳ Ｐゴシック" charset="0"/>
              </a:rPr>
              <a:t>smutsigt bröd som man </a:t>
            </a:r>
            <a:r>
              <a:rPr lang="en-US" i="1">
                <a:solidFill>
                  <a:srgbClr val="C0504D"/>
                </a:solidFill>
                <a:latin typeface="Candara" charset="0"/>
                <a:ea typeface="ＭＳ Ｐゴシック" charset="0"/>
              </a:rPr>
              <a:t>kan </a:t>
            </a:r>
            <a:r>
              <a:rPr lang="en-US" i="1">
                <a:solidFill>
                  <a:schemeClr val="accent1"/>
                </a:solidFill>
                <a:latin typeface="Candara" charset="0"/>
                <a:ea typeface="ＭＳ Ｐゴシック" charset="0"/>
              </a:rPr>
              <a:t>inte </a:t>
            </a:r>
            <a:r>
              <a:rPr lang="en-US" i="1">
                <a:latin typeface="Candara" charset="0"/>
                <a:ea typeface="ＭＳ Ｐゴシック" charset="0"/>
              </a:rPr>
              <a:t>äta</a:t>
            </a:r>
          </a:p>
          <a:p>
            <a:pPr lvl="2">
              <a:buFont typeface="Arial" charset="0"/>
              <a:buNone/>
            </a:pPr>
            <a:r>
              <a:rPr lang="en-US" i="1">
                <a:latin typeface="Candara" charset="0"/>
                <a:ea typeface="ＭＳ Ｐゴシック" charset="0"/>
              </a:rPr>
              <a:t>för att jag </a:t>
            </a:r>
            <a:r>
              <a:rPr lang="en-US" i="1">
                <a:solidFill>
                  <a:srgbClr val="C0504D"/>
                </a:solidFill>
                <a:latin typeface="Candara" charset="0"/>
                <a:ea typeface="ＭＳ Ｐゴシック" charset="0"/>
              </a:rPr>
              <a:t>kan </a:t>
            </a:r>
            <a:r>
              <a:rPr lang="en-US" i="1">
                <a:latin typeface="Candara" charset="0"/>
                <a:ea typeface="ＭＳ Ｐゴシック" charset="0"/>
              </a:rPr>
              <a:t>ju </a:t>
            </a:r>
            <a:r>
              <a:rPr lang="en-US" i="1">
                <a:solidFill>
                  <a:srgbClr val="4F81BD"/>
                </a:solidFill>
                <a:latin typeface="Candara" charset="0"/>
                <a:ea typeface="ＭＳ Ｐゴシック" charset="0"/>
              </a:rPr>
              <a:t>inte </a:t>
            </a:r>
            <a:r>
              <a:rPr lang="en-US" i="1">
                <a:latin typeface="Candara" charset="0"/>
                <a:ea typeface="ＭＳ Ｐゴシック" charset="0"/>
              </a:rPr>
              <a:t>vara hemma</a:t>
            </a:r>
          </a:p>
          <a:p>
            <a:pPr lvl="2">
              <a:buFont typeface="Arial" charset="0"/>
              <a:buNone/>
            </a:pPr>
            <a:r>
              <a:rPr lang="en-US" i="1">
                <a:latin typeface="Candara" charset="0"/>
                <a:ea typeface="ＭＳ Ｐゴシック" charset="0"/>
              </a:rPr>
              <a:t>därför att hon </a:t>
            </a:r>
            <a:r>
              <a:rPr lang="en-US" i="1">
                <a:solidFill>
                  <a:srgbClr val="C0504D"/>
                </a:solidFill>
                <a:latin typeface="Candara" charset="0"/>
                <a:ea typeface="ＭＳ Ｐゴシック" charset="0"/>
              </a:rPr>
              <a:t>har </a:t>
            </a:r>
            <a:r>
              <a:rPr lang="en-US" i="1">
                <a:solidFill>
                  <a:srgbClr val="4F81BD"/>
                </a:solidFill>
                <a:latin typeface="Candara" charset="0"/>
                <a:ea typeface="ＭＳ Ｐゴシック" charset="0"/>
              </a:rPr>
              <a:t>inte </a:t>
            </a:r>
            <a:r>
              <a:rPr lang="en-US" i="1">
                <a:latin typeface="Candara" charset="0"/>
                <a:ea typeface="ＭＳ Ｐゴシック" charset="0"/>
              </a:rPr>
              <a:t>sett mitt rum</a:t>
            </a:r>
          </a:p>
          <a:p>
            <a:pPr lvl="2">
              <a:buFont typeface="Arial" charset="0"/>
              <a:buNone/>
            </a:pPr>
            <a:r>
              <a:rPr lang="en-US" i="1">
                <a:latin typeface="Candara" charset="0"/>
                <a:ea typeface="ＭＳ Ｐゴシック" charset="0"/>
              </a:rPr>
              <a:t>så att han </a:t>
            </a:r>
            <a:r>
              <a:rPr lang="en-US" i="1">
                <a:solidFill>
                  <a:srgbClr val="C0504D"/>
                </a:solidFill>
                <a:latin typeface="Candara" charset="0"/>
                <a:ea typeface="ＭＳ Ｐゴシック" charset="0"/>
              </a:rPr>
              <a:t>kan </a:t>
            </a:r>
            <a:r>
              <a:rPr lang="en-US" i="1">
                <a:solidFill>
                  <a:srgbClr val="4F81BD"/>
                </a:solidFill>
                <a:latin typeface="Candara" charset="0"/>
                <a:ea typeface="ＭＳ Ｐゴシック" charset="0"/>
              </a:rPr>
              <a:t>inte </a:t>
            </a:r>
            <a:r>
              <a:rPr lang="en-US" i="1">
                <a:latin typeface="Candara" charset="0"/>
                <a:ea typeface="ＭＳ Ｐゴシック" charset="0"/>
              </a:rPr>
              <a:t>säga miao</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Candara" charset="0"/>
                <a:ea typeface="ＭＳ Ｐゴシック" charset="0"/>
                <a:cs typeface="ＭＳ Ｐゴシック" charset="0"/>
              </a:rPr>
              <a:t>Acquisition of Swedish</a:t>
            </a:r>
          </a:p>
        </p:txBody>
      </p:sp>
      <p:sp>
        <p:nvSpPr>
          <p:cNvPr id="73730" name="Content Placeholder 2"/>
          <p:cNvSpPr>
            <a:spLocks noGrp="1"/>
          </p:cNvSpPr>
          <p:nvPr>
            <p:ph idx="1"/>
          </p:nvPr>
        </p:nvSpPr>
        <p:spPr>
          <a:xfrm>
            <a:off x="457200" y="863600"/>
            <a:ext cx="8229600" cy="5262563"/>
          </a:xfrm>
        </p:spPr>
        <p:txBody>
          <a:bodyPr/>
          <a:lstStyle/>
          <a:p>
            <a:r>
              <a:rPr lang="en-US" dirty="0" err="1">
                <a:latin typeface="Candara" charset="0"/>
                <a:ea typeface="ＭＳ Ｐゴシック" charset="0"/>
                <a:cs typeface="ＭＳ Ｐゴシック" charset="0"/>
              </a:rPr>
              <a:t>Waldmann</a:t>
            </a:r>
            <a:r>
              <a:rPr lang="en-US" dirty="0">
                <a:latin typeface="Candara" charset="0"/>
                <a:ea typeface="ＭＳ Ｐゴシック" charset="0"/>
                <a:cs typeface="ＭＳ Ｐゴシック" charset="0"/>
              </a:rPr>
              <a:t> (2008) investigated the speech of 4 Swedish speaking children from the CHILDES database, aged 1:3–4:0, and also the input to these children from their caregivers.</a:t>
            </a:r>
          </a:p>
          <a:p>
            <a:r>
              <a:rPr lang="en-US" dirty="0">
                <a:latin typeface="Candara" charset="0"/>
                <a:ea typeface="ＭＳ Ｐゴシック" charset="0"/>
                <a:cs typeface="ＭＳ Ｐゴシック" charset="0"/>
              </a:rPr>
              <a:t>He found evidence of </a:t>
            </a:r>
            <a:r>
              <a:rPr lang="en-US" dirty="0" err="1">
                <a:latin typeface="Candara" charset="0"/>
                <a:ea typeface="ＭＳ Ｐゴシック" charset="0"/>
                <a:cs typeface="ＭＳ Ｐゴシック" charset="0"/>
              </a:rPr>
              <a:t>nontargetlike</a:t>
            </a:r>
            <a:r>
              <a:rPr lang="en-US" dirty="0">
                <a:latin typeface="Candara" charset="0"/>
                <a:ea typeface="ＭＳ Ｐゴシック" charset="0"/>
                <a:cs typeface="ＭＳ Ｐゴシック" charset="0"/>
              </a:rPr>
              <a:t> verb placement in contexts where </a:t>
            </a:r>
            <a:r>
              <a:rPr lang="en-US" dirty="0">
                <a:solidFill>
                  <a:schemeClr val="tx2"/>
                </a:solidFill>
                <a:latin typeface="Candara" charset="0"/>
                <a:ea typeface="ＭＳ Ｐゴシック" charset="0"/>
                <a:cs typeface="ＭＳ Ｐゴシック" charset="0"/>
              </a:rPr>
              <a:t>V2 is excluded </a:t>
            </a:r>
            <a:r>
              <a:rPr lang="en-US" dirty="0">
                <a:latin typeface="Candara" charset="0"/>
                <a:ea typeface="ＭＳ Ｐゴシック" charset="0"/>
                <a:cs typeface="ＭＳ Ｐゴシック" charset="0"/>
              </a:rPr>
              <a:t>in the adult language: there were 25 relevant examples, of which 10 had the </a:t>
            </a:r>
            <a:r>
              <a:rPr lang="en-US" dirty="0" err="1">
                <a:latin typeface="Candara" charset="0"/>
                <a:ea typeface="ＭＳ Ｐゴシック" charset="0"/>
                <a:cs typeface="ＭＳ Ｐゴシック" charset="0"/>
              </a:rPr>
              <a:t>nontargetlike</a:t>
            </a:r>
            <a:r>
              <a:rPr lang="en-US" dirty="0">
                <a:latin typeface="Candara" charset="0"/>
                <a:ea typeface="ＭＳ Ｐゴシック" charset="0"/>
                <a:cs typeface="ＭＳ Ｐゴシック" charset="0"/>
              </a:rPr>
              <a:t> high verb placement (</a:t>
            </a:r>
            <a:r>
              <a:rPr lang="en-US" dirty="0">
                <a:solidFill>
                  <a:srgbClr val="646B86"/>
                </a:solidFill>
                <a:latin typeface="Candara" charset="0"/>
                <a:ea typeface="ＭＳ Ｐゴシック" charset="0"/>
                <a:cs typeface="ＭＳ Ｐゴシック" charset="0"/>
              </a:rPr>
              <a:t>40%</a:t>
            </a:r>
            <a:r>
              <a:rPr lang="en-US" dirty="0">
                <a:latin typeface="Candara" charset="0"/>
                <a:ea typeface="ＭＳ Ｐゴシック" charset="0"/>
                <a:cs typeface="ＭＳ Ｐゴシック" charset="0"/>
              </a:rPr>
              <a:t>). </a:t>
            </a:r>
            <a:r>
              <a:rPr lang="en-US" dirty="0" err="1">
                <a:latin typeface="Candara" charset="0"/>
                <a:ea typeface="ＭＳ Ｐゴシック" charset="0"/>
                <a:cs typeface="ＭＳ Ｐゴシック" charset="0"/>
              </a:rPr>
              <a:t>Waldmann</a:t>
            </a:r>
            <a:r>
              <a:rPr lang="en-US" dirty="0">
                <a:latin typeface="Candara" charset="0"/>
                <a:ea typeface="ＭＳ Ｐゴシック" charset="0"/>
                <a:cs typeface="ＭＳ Ｐゴシック" charset="0"/>
              </a:rPr>
              <a:t> argues that this pattern is essentially absent from 3:6</a:t>
            </a:r>
          </a:p>
          <a:p>
            <a:r>
              <a:rPr lang="en-US" dirty="0">
                <a:latin typeface="Candara" charset="0"/>
                <a:ea typeface="ＭＳ Ｐゴシック" charset="0"/>
                <a:cs typeface="ＭＳ Ｐゴシック" charset="0"/>
              </a:rPr>
              <a:t>In contexts in which the adult grammar </a:t>
            </a:r>
            <a:r>
              <a:rPr lang="en-US" dirty="0">
                <a:solidFill>
                  <a:srgbClr val="646B86"/>
                </a:solidFill>
                <a:latin typeface="Candara" charset="0"/>
                <a:ea typeface="ＭＳ Ｐゴシック" charset="0"/>
                <a:cs typeface="ＭＳ Ｐゴシック" charset="0"/>
              </a:rPr>
              <a:t>allows Embedded V2</a:t>
            </a:r>
            <a:r>
              <a:rPr lang="en-US" dirty="0">
                <a:latin typeface="Candara" charset="0"/>
                <a:ea typeface="ＭＳ Ｐゴシック" charset="0"/>
                <a:cs typeface="ＭＳ Ｐゴシック" charset="0"/>
              </a:rPr>
              <a:t>, the frequency of the verb–negation order was </a:t>
            </a:r>
            <a:r>
              <a:rPr lang="en-US" dirty="0">
                <a:solidFill>
                  <a:srgbClr val="646B86"/>
                </a:solidFill>
                <a:latin typeface="Candara" charset="0"/>
                <a:ea typeface="ＭＳ Ｐゴシック" charset="0"/>
                <a:cs typeface="ＭＳ Ｐゴシック" charset="0"/>
              </a:rPr>
              <a:t>consistently higher </a:t>
            </a:r>
            <a:r>
              <a:rPr lang="en-US" dirty="0">
                <a:latin typeface="Candara" charset="0"/>
                <a:ea typeface="ＭＳ Ｐゴシック" charset="0"/>
                <a:cs typeface="ＭＳ Ｐゴシック" charset="0"/>
              </a:rPr>
              <a:t>in the speech of the children than in the speech of their caregivers. There was no detectable difference between main verbs and auxiliaries. This pattern remains constant up to the end of the stage that </a:t>
            </a:r>
            <a:r>
              <a:rPr lang="en-US" dirty="0" err="1">
                <a:latin typeface="Candara" charset="0"/>
                <a:ea typeface="ＭＳ Ｐゴシック" charset="0"/>
                <a:cs typeface="ＭＳ Ｐゴシック" charset="0"/>
              </a:rPr>
              <a:t>Waldmann</a:t>
            </a:r>
            <a:r>
              <a:rPr lang="en-US" dirty="0">
                <a:latin typeface="Candara" charset="0"/>
                <a:ea typeface="ＭＳ Ｐゴシック" charset="0"/>
                <a:cs typeface="ＭＳ Ｐゴシック" charset="0"/>
              </a:rPr>
              <a:t> examined (4:0).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0" y="274638"/>
            <a:ext cx="9144000" cy="719137"/>
          </a:xfrm>
        </p:spPr>
        <p:txBody>
          <a:bodyPr/>
          <a:lstStyle/>
          <a:p>
            <a:r>
              <a:rPr lang="en-US">
                <a:latin typeface="Candara" charset="0"/>
                <a:ea typeface="ＭＳ Ｐゴシック" charset="0"/>
                <a:cs typeface="ＭＳ Ｐゴシック" charset="0"/>
              </a:rPr>
              <a:t>Acquisition of Tromsø Norwegian</a:t>
            </a:r>
          </a:p>
        </p:txBody>
      </p:sp>
      <p:sp>
        <p:nvSpPr>
          <p:cNvPr id="74754" name="Content Placeholder 2"/>
          <p:cNvSpPr>
            <a:spLocks noGrp="1"/>
          </p:cNvSpPr>
          <p:nvPr>
            <p:ph idx="1"/>
          </p:nvPr>
        </p:nvSpPr>
        <p:spPr>
          <a:xfrm>
            <a:off x="457200" y="1300163"/>
            <a:ext cx="8229600" cy="4826000"/>
          </a:xfrm>
        </p:spPr>
        <p:txBody>
          <a:bodyPr/>
          <a:lstStyle/>
          <a:p>
            <a:r>
              <a:rPr lang="en-US" dirty="0" err="1">
                <a:latin typeface="Candara" charset="0"/>
                <a:ea typeface="ＭＳ Ｐゴシック" charset="0"/>
                <a:cs typeface="ＭＳ Ｐゴシック" charset="0"/>
              </a:rPr>
              <a:t>Westergaard</a:t>
            </a:r>
            <a:r>
              <a:rPr lang="en-US" dirty="0">
                <a:latin typeface="Candara" charset="0"/>
                <a:ea typeface="ＭＳ Ｐゴシック" charset="0"/>
                <a:cs typeface="ＭＳ Ｐゴシック" charset="0"/>
              </a:rPr>
              <a:t> &amp; </a:t>
            </a:r>
            <a:r>
              <a:rPr lang="en-US" dirty="0" err="1">
                <a:latin typeface="Candara" charset="0"/>
                <a:ea typeface="ＭＳ Ｐゴシック" charset="0"/>
                <a:cs typeface="ＭＳ Ｐゴシック" charset="0"/>
              </a:rPr>
              <a:t>Bentzen</a:t>
            </a:r>
            <a:r>
              <a:rPr lang="en-US" dirty="0">
                <a:latin typeface="Candara" charset="0"/>
                <a:ea typeface="ＭＳ Ｐゴシック" charset="0"/>
                <a:cs typeface="ＭＳ Ｐゴシック" charset="0"/>
              </a:rPr>
              <a:t> 2007: An investigation of the acquisition of children acquiring </a:t>
            </a:r>
            <a:r>
              <a:rPr lang="en-US" dirty="0" err="1">
                <a:latin typeface="Candara" charset="0"/>
                <a:ea typeface="ＭＳ Ｐゴシック" charset="0"/>
                <a:cs typeface="ＭＳ Ｐゴシック" charset="0"/>
              </a:rPr>
              <a:t>Tromsø</a:t>
            </a:r>
            <a:r>
              <a:rPr lang="en-US" dirty="0">
                <a:latin typeface="Candara" charset="0"/>
                <a:ea typeface="ＭＳ Ｐゴシック" charset="0"/>
                <a:cs typeface="ＭＳ Ｐゴシック" charset="0"/>
              </a:rPr>
              <a:t> Norwegian, a dialect in which the finite verb may—but need not—occur to the left of certain adverbs, including </a:t>
            </a:r>
            <a:r>
              <a:rPr lang="en-US" i="1" dirty="0" err="1">
                <a:latin typeface="Candara" charset="0"/>
                <a:ea typeface="ＭＳ Ｐゴシック" charset="0"/>
                <a:cs typeface="ＭＳ Ｐゴシック" charset="0"/>
              </a:rPr>
              <a:t>ofte</a:t>
            </a:r>
            <a:r>
              <a:rPr lang="en-US" i="1" dirty="0">
                <a:latin typeface="Candara" charset="0"/>
                <a:ea typeface="ＭＳ Ｐゴシック" charset="0"/>
                <a:cs typeface="ＭＳ Ｐゴシック" charset="0"/>
              </a:rPr>
              <a:t> </a:t>
            </a:r>
            <a:r>
              <a:rPr lang="ja-JP" altLang="en-US" dirty="0">
                <a:latin typeface="Candara" charset="0"/>
                <a:ea typeface="ＭＳ Ｐゴシック" charset="0"/>
                <a:cs typeface="ＭＳ Ｐゴシック" charset="0"/>
              </a:rPr>
              <a:t>‘</a:t>
            </a:r>
            <a:r>
              <a:rPr lang="en-US" altLang="ja-JP" dirty="0">
                <a:latin typeface="Candara" charset="0"/>
                <a:ea typeface="ＭＳ Ｐゴシック" charset="0"/>
                <a:cs typeface="ＭＳ Ｐゴシック" charset="0"/>
              </a:rPr>
              <a:t>often</a:t>
            </a:r>
            <a:r>
              <a:rPr lang="ja-JP" altLang="en-US" dirty="0">
                <a:latin typeface="Candara" charset="0"/>
                <a:ea typeface="ＭＳ Ｐゴシック" charset="0"/>
                <a:cs typeface="ＭＳ Ｐゴシック" charset="0"/>
              </a:rPr>
              <a:t>’</a:t>
            </a:r>
            <a:r>
              <a:rPr lang="en-US" altLang="ja-JP" dirty="0">
                <a:latin typeface="Candara" charset="0"/>
                <a:ea typeface="ＭＳ Ｐゴシック" charset="0"/>
                <a:cs typeface="ＭＳ Ｐゴシック" charset="0"/>
              </a:rPr>
              <a:t> and </a:t>
            </a:r>
            <a:r>
              <a:rPr lang="en-US" altLang="ja-JP" i="1" dirty="0" err="1">
                <a:latin typeface="Candara" charset="0"/>
                <a:ea typeface="ＭＳ Ｐゴシック" charset="0"/>
                <a:cs typeface="ＭＳ Ｐゴシック" charset="0"/>
              </a:rPr>
              <a:t>allerede</a:t>
            </a:r>
            <a:r>
              <a:rPr lang="en-US" altLang="ja-JP" dirty="0">
                <a:latin typeface="Candara" charset="0"/>
                <a:ea typeface="ＭＳ Ｐゴシック" charset="0"/>
                <a:cs typeface="ＭＳ Ｐゴシック" charset="0"/>
              </a:rPr>
              <a:t> </a:t>
            </a:r>
            <a:r>
              <a:rPr lang="ja-JP" altLang="en-US" dirty="0">
                <a:latin typeface="Candara" charset="0"/>
                <a:ea typeface="ＭＳ Ｐゴシック" charset="0"/>
                <a:cs typeface="ＭＳ Ｐゴシック" charset="0"/>
              </a:rPr>
              <a:t>‘</a:t>
            </a:r>
            <a:r>
              <a:rPr lang="en-US" altLang="ja-JP" dirty="0">
                <a:latin typeface="Candara" charset="0"/>
                <a:ea typeface="ＭＳ Ｐゴシック" charset="0"/>
                <a:cs typeface="ＭＳ Ｐゴシック" charset="0"/>
              </a:rPr>
              <a:t>already,</a:t>
            </a:r>
            <a:r>
              <a:rPr lang="ja-JP" altLang="en-US" dirty="0">
                <a:latin typeface="Candara" charset="0"/>
                <a:ea typeface="ＭＳ Ｐゴシック" charset="0"/>
                <a:cs typeface="ＭＳ Ｐゴシック" charset="0"/>
              </a:rPr>
              <a:t>’</a:t>
            </a:r>
            <a:r>
              <a:rPr lang="en-US" altLang="ja-JP" dirty="0">
                <a:latin typeface="Candara" charset="0"/>
                <a:ea typeface="ＭＳ Ｐゴシック" charset="0"/>
                <a:cs typeface="ＭＳ Ｐゴシック" charset="0"/>
              </a:rPr>
              <a:t> but not negation or </a:t>
            </a:r>
            <a:r>
              <a:rPr lang="en-US" altLang="ja-JP" i="1" dirty="0" err="1">
                <a:latin typeface="Candara" charset="0"/>
                <a:ea typeface="ＭＳ Ｐゴシック" charset="0"/>
                <a:cs typeface="ＭＳ Ｐゴシック" charset="0"/>
              </a:rPr>
              <a:t>også</a:t>
            </a:r>
            <a:r>
              <a:rPr lang="en-US" altLang="ja-JP" i="1" dirty="0">
                <a:latin typeface="Candara" charset="0"/>
                <a:ea typeface="ＭＳ Ｐゴシック" charset="0"/>
                <a:cs typeface="ＭＳ Ｐゴシック" charset="0"/>
              </a:rPr>
              <a:t> </a:t>
            </a:r>
            <a:r>
              <a:rPr lang="en-US" dirty="0">
                <a:latin typeface="Candara" charset="0"/>
                <a:ea typeface="ＭＳ Ｐゴシック" charset="0"/>
                <a:cs typeface="ＭＳ Ｐゴシック" charset="0"/>
              </a:rPr>
              <a:t>‘</a:t>
            </a:r>
            <a:r>
              <a:rPr lang="en-US" altLang="ja-JP" dirty="0">
                <a:latin typeface="Candara" charset="0"/>
                <a:ea typeface="ＭＳ Ｐゴシック" charset="0"/>
                <a:cs typeface="ＭＳ Ｐゴシック" charset="0"/>
              </a:rPr>
              <a:t>also</a:t>
            </a:r>
            <a:r>
              <a:rPr lang="en-US" dirty="0">
                <a:latin typeface="Candara" charset="0"/>
                <a:ea typeface="ＭＳ Ｐゴシック" charset="0"/>
                <a:cs typeface="ＭＳ Ｐゴシック" charset="0"/>
              </a:rPr>
              <a:t>’</a:t>
            </a:r>
            <a:r>
              <a:rPr lang="en-US" altLang="ja-JP" dirty="0">
                <a:latin typeface="Candara" charset="0"/>
                <a:ea typeface="ＭＳ Ｐゴシック" charset="0"/>
                <a:cs typeface="ＭＳ Ｐゴシック" charset="0"/>
              </a:rPr>
              <a:t>.</a:t>
            </a:r>
          </a:p>
          <a:p>
            <a:r>
              <a:rPr lang="en-US" dirty="0">
                <a:latin typeface="Candara" charset="0"/>
                <a:ea typeface="ＭＳ Ｐゴシック" charset="0"/>
                <a:cs typeface="ＭＳ Ｐゴシック" charset="0"/>
              </a:rPr>
              <a:t> In the recordings of 3 children aged 1:9–3:3, 13 subordinate clauses with negation:</a:t>
            </a:r>
          </a:p>
          <a:p>
            <a:pPr lvl="1"/>
            <a:r>
              <a:rPr lang="en-US" dirty="0">
                <a:latin typeface="Candara" charset="0"/>
                <a:ea typeface="ＭＳ Ｐゴシック" charset="0"/>
              </a:rPr>
              <a:t>4 had </a:t>
            </a:r>
            <a:r>
              <a:rPr lang="en-US" dirty="0" err="1">
                <a:latin typeface="Candara" charset="0"/>
                <a:ea typeface="ＭＳ Ｐゴシック" charset="0"/>
              </a:rPr>
              <a:t>targetlike</a:t>
            </a:r>
            <a:r>
              <a:rPr lang="en-US" dirty="0">
                <a:latin typeface="Candara" charset="0"/>
                <a:ea typeface="ＭＳ Ｐゴシック" charset="0"/>
              </a:rPr>
              <a:t> </a:t>
            </a:r>
            <a:r>
              <a:rPr lang="en-US" dirty="0" err="1">
                <a:latin typeface="Candara" charset="0"/>
                <a:ea typeface="ＭＳ Ｐゴシック" charset="0"/>
              </a:rPr>
              <a:t>Neg</a:t>
            </a:r>
            <a:r>
              <a:rPr lang="en-US" dirty="0">
                <a:latin typeface="Candara" charset="0"/>
                <a:ea typeface="ＭＳ Ｐゴシック" charset="0"/>
              </a:rPr>
              <a:t>–Verb order</a:t>
            </a:r>
          </a:p>
          <a:p>
            <a:pPr lvl="1"/>
            <a:r>
              <a:rPr lang="en-US" dirty="0">
                <a:latin typeface="Candara" charset="0"/>
                <a:ea typeface="ＭＳ Ｐゴシック" charset="0"/>
              </a:rPr>
              <a:t>5 had Verb–</a:t>
            </a:r>
            <a:r>
              <a:rPr lang="en-US" dirty="0" err="1">
                <a:latin typeface="Candara" charset="0"/>
                <a:ea typeface="ＭＳ Ｐゴシック" charset="0"/>
              </a:rPr>
              <a:t>Neg</a:t>
            </a:r>
            <a:r>
              <a:rPr lang="en-US" dirty="0">
                <a:latin typeface="Candara" charset="0"/>
                <a:ea typeface="ＭＳ Ｐゴシック" charset="0"/>
              </a:rPr>
              <a:t> order in the complement of an EV2-permitting verb:</a:t>
            </a:r>
          </a:p>
          <a:p>
            <a:pPr lvl="2">
              <a:buFont typeface="Arial" charset="0"/>
              <a:buNone/>
            </a:pPr>
            <a:r>
              <a:rPr lang="en-US" i="1" dirty="0" err="1">
                <a:latin typeface="Candara" charset="0"/>
                <a:ea typeface="ＭＳ Ｐゴシック" charset="0"/>
              </a:rPr>
              <a:t>han</a:t>
            </a:r>
            <a:r>
              <a:rPr lang="en-US" i="1" dirty="0">
                <a:latin typeface="Candara" charset="0"/>
                <a:ea typeface="ＭＳ Ｐゴシック" charset="0"/>
              </a:rPr>
              <a:t> </a:t>
            </a:r>
            <a:r>
              <a:rPr lang="en-US" i="1" dirty="0" err="1">
                <a:latin typeface="Candara" charset="0"/>
                <a:ea typeface="ＭＳ Ｐゴシック" charset="0"/>
              </a:rPr>
              <a:t>sa</a:t>
            </a:r>
            <a:r>
              <a:rPr lang="en-US" i="1" dirty="0">
                <a:latin typeface="Candara" charset="0"/>
                <a:ea typeface="ＭＳ Ｐゴシック" charset="0"/>
              </a:rPr>
              <a:t> </a:t>
            </a:r>
            <a:r>
              <a:rPr lang="en-US" i="1" dirty="0" err="1">
                <a:latin typeface="Candara" charset="0"/>
                <a:ea typeface="ＭＳ Ｐゴシック" charset="0"/>
              </a:rPr>
              <a:t>han</a:t>
            </a:r>
            <a:r>
              <a:rPr lang="en-US" i="1" dirty="0">
                <a:latin typeface="Candara" charset="0"/>
                <a:ea typeface="ＭＳ Ｐゴシック" charset="0"/>
              </a:rPr>
              <a:t> </a:t>
            </a:r>
            <a:r>
              <a:rPr lang="en-US" i="1" dirty="0" err="1">
                <a:solidFill>
                  <a:schemeClr val="accent2"/>
                </a:solidFill>
                <a:latin typeface="Candara" charset="0"/>
                <a:ea typeface="ＭＳ Ｐゴシック" charset="0"/>
              </a:rPr>
              <a:t>ville</a:t>
            </a:r>
            <a:r>
              <a:rPr lang="en-US" i="1" dirty="0">
                <a:latin typeface="Candara" charset="0"/>
                <a:ea typeface="ＭＳ Ｐゴシック" charset="0"/>
              </a:rPr>
              <a:t> </a:t>
            </a:r>
            <a:r>
              <a:rPr lang="en-US" i="1" dirty="0" err="1">
                <a:solidFill>
                  <a:srgbClr val="4F81BD"/>
                </a:solidFill>
                <a:latin typeface="Candara" charset="0"/>
                <a:ea typeface="ＭＳ Ｐゴシック" charset="0"/>
              </a:rPr>
              <a:t>ikke</a:t>
            </a:r>
            <a:r>
              <a:rPr lang="en-US" i="1" dirty="0">
                <a:solidFill>
                  <a:srgbClr val="4F81BD"/>
                </a:solidFill>
                <a:latin typeface="Candara" charset="0"/>
                <a:ea typeface="ＭＳ Ｐゴシック" charset="0"/>
              </a:rPr>
              <a:t> </a:t>
            </a:r>
            <a:r>
              <a:rPr lang="en-US" i="1" dirty="0" err="1">
                <a:latin typeface="Candara" charset="0"/>
                <a:ea typeface="ＭＳ Ｐゴシック" charset="0"/>
              </a:rPr>
              <a:t>spise</a:t>
            </a:r>
            <a:r>
              <a:rPr lang="en-US" i="1" dirty="0">
                <a:latin typeface="Candara" charset="0"/>
                <a:ea typeface="ＭＳ Ｐゴシック" charset="0"/>
              </a:rPr>
              <a:t> &lt;</a:t>
            </a:r>
            <a:r>
              <a:rPr lang="en-US" i="1" dirty="0" err="1">
                <a:latin typeface="Candara" charset="0"/>
                <a:ea typeface="ＭＳ Ｐゴシック" charset="0"/>
              </a:rPr>
              <a:t>han</a:t>
            </a:r>
            <a:r>
              <a:rPr lang="en-US" i="1" dirty="0">
                <a:latin typeface="Candara" charset="0"/>
                <a:ea typeface="ＭＳ Ｐゴシック" charset="0"/>
              </a:rPr>
              <a:t>&gt;</a:t>
            </a:r>
          </a:p>
          <a:p>
            <a:pPr lvl="1"/>
            <a:r>
              <a:rPr lang="en-US" dirty="0">
                <a:latin typeface="Candara" charset="0"/>
                <a:ea typeface="ＭＳ Ｐゴシック" charset="0"/>
              </a:rPr>
              <a:t>4 had high verb placement in contexts where this is excluded in adult language</a:t>
            </a:r>
          </a:p>
          <a:p>
            <a:pPr lvl="2">
              <a:buFont typeface="Arial" charset="0"/>
              <a:buNone/>
            </a:pPr>
            <a:r>
              <a:rPr lang="en-US" i="1" dirty="0" err="1">
                <a:latin typeface="Candara" charset="0"/>
                <a:ea typeface="ＭＳ Ｐゴシック" charset="0"/>
              </a:rPr>
              <a:t>det</a:t>
            </a:r>
            <a:r>
              <a:rPr lang="en-US" i="1" dirty="0">
                <a:latin typeface="Candara" charset="0"/>
                <a:ea typeface="ＭＳ Ｐゴシック" charset="0"/>
              </a:rPr>
              <a:t> </a:t>
            </a:r>
            <a:r>
              <a:rPr lang="en-US" i="1" dirty="0" err="1">
                <a:latin typeface="Candara" charset="0"/>
                <a:ea typeface="ＭＳ Ｐゴシック" charset="0"/>
              </a:rPr>
              <a:t>er</a:t>
            </a:r>
            <a:r>
              <a:rPr lang="en-US" i="1" dirty="0">
                <a:latin typeface="Candara" charset="0"/>
                <a:ea typeface="ＭＳ Ｐゴシック" charset="0"/>
              </a:rPr>
              <a:t> ho mamma </a:t>
            </a:r>
            <a:r>
              <a:rPr lang="en-US" i="1" dirty="0" err="1">
                <a:latin typeface="Candara" charset="0"/>
                <a:ea typeface="ＭＳ Ｐゴシック" charset="0"/>
              </a:rPr>
              <a:t>som</a:t>
            </a:r>
            <a:r>
              <a:rPr lang="en-US" i="1" dirty="0">
                <a:latin typeface="Candara" charset="0"/>
                <a:ea typeface="ＭＳ Ｐゴシック" charset="0"/>
              </a:rPr>
              <a:t> </a:t>
            </a:r>
            <a:r>
              <a:rPr lang="en-US" i="1" dirty="0" err="1">
                <a:solidFill>
                  <a:schemeClr val="accent2"/>
                </a:solidFill>
                <a:latin typeface="Candara" charset="0"/>
                <a:ea typeface="ＭＳ Ｐゴシック" charset="0"/>
              </a:rPr>
              <a:t>har</a:t>
            </a:r>
            <a:r>
              <a:rPr lang="en-US" i="1" dirty="0">
                <a:solidFill>
                  <a:srgbClr val="C0504D"/>
                </a:solidFill>
                <a:latin typeface="Candara" charset="0"/>
                <a:ea typeface="ＭＳ Ｐゴシック" charset="0"/>
              </a:rPr>
              <a:t> </a:t>
            </a:r>
            <a:r>
              <a:rPr lang="en-US" i="1" dirty="0" err="1">
                <a:solidFill>
                  <a:srgbClr val="4F81BD"/>
                </a:solidFill>
                <a:latin typeface="Candara" charset="0"/>
                <a:ea typeface="ＭＳ Ｐゴシック" charset="0"/>
              </a:rPr>
              <a:t>også</a:t>
            </a:r>
            <a:r>
              <a:rPr lang="en-US" i="1" dirty="0">
                <a:solidFill>
                  <a:srgbClr val="4F81BD"/>
                </a:solidFill>
                <a:latin typeface="Candara" charset="0"/>
                <a:ea typeface="ＭＳ Ｐゴシック" charset="0"/>
              </a:rPr>
              <a:t> </a:t>
            </a:r>
            <a:r>
              <a:rPr lang="en-US" i="1" dirty="0" err="1">
                <a:latin typeface="Candara" charset="0"/>
                <a:ea typeface="ＭＳ Ｐゴシック" charset="0"/>
              </a:rPr>
              <a:t>tegna</a:t>
            </a:r>
            <a:endParaRPr lang="en-US" i="1" dirty="0">
              <a:latin typeface="Candar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457200" y="1300163"/>
            <a:ext cx="8229600" cy="4826000"/>
          </a:xfrm>
        </p:spPr>
        <p:txBody>
          <a:bodyPr/>
          <a:lstStyle/>
          <a:p>
            <a:r>
              <a:rPr lang="en-US">
                <a:latin typeface="Candara" charset="0"/>
                <a:ea typeface="ＭＳ Ｐゴシック" charset="0"/>
                <a:cs typeface="ＭＳ Ｐゴシック" charset="0"/>
              </a:rPr>
              <a:t>Sporadic recordings and diary notes from two older children also show instances of intermittent nontargetlike verb placement at around 4–5.</a:t>
            </a:r>
          </a:p>
          <a:p>
            <a:r>
              <a:rPr lang="en-US">
                <a:latin typeface="Candara" charset="0"/>
                <a:ea typeface="ＭＳ Ｐゴシック" charset="0"/>
                <a:cs typeface="ＭＳ Ｐゴシック" charset="0"/>
              </a:rPr>
              <a:t>In a guided production experiment with these children at the ages of 5:9 and 8:0</a:t>
            </a:r>
          </a:p>
          <a:p>
            <a:pPr lvl="1"/>
            <a:r>
              <a:rPr lang="en-US">
                <a:latin typeface="Candara" charset="0"/>
                <a:ea typeface="ＭＳ Ｐゴシック" charset="0"/>
              </a:rPr>
              <a:t>The 8-year old produced targetlike Neg/Adv–Verb order in </a:t>
            </a:r>
            <a:r>
              <a:rPr lang="en-US">
                <a:solidFill>
                  <a:srgbClr val="4F81BD"/>
                </a:solidFill>
                <a:latin typeface="Candara" charset="0"/>
                <a:ea typeface="ＭＳ Ｐゴシック" charset="0"/>
              </a:rPr>
              <a:t>11</a:t>
            </a:r>
            <a:r>
              <a:rPr lang="en-US">
                <a:latin typeface="Candara" charset="0"/>
                <a:ea typeface="ＭＳ Ｐゴシック" charset="0"/>
              </a:rPr>
              <a:t> out of </a:t>
            </a:r>
            <a:r>
              <a:rPr lang="en-US">
                <a:solidFill>
                  <a:srgbClr val="4F81BD"/>
                </a:solidFill>
                <a:latin typeface="Candara" charset="0"/>
                <a:ea typeface="ＭＳ Ｐゴシック" charset="0"/>
              </a:rPr>
              <a:t>11</a:t>
            </a:r>
            <a:r>
              <a:rPr lang="en-US">
                <a:latin typeface="Candara" charset="0"/>
                <a:ea typeface="ＭＳ Ｐゴシック" charset="0"/>
              </a:rPr>
              <a:t> embedded questions </a:t>
            </a:r>
          </a:p>
          <a:p>
            <a:pPr lvl="1"/>
            <a:r>
              <a:rPr lang="en-US">
                <a:latin typeface="Candara" charset="0"/>
                <a:ea typeface="ＭＳ Ｐゴシック" charset="0"/>
              </a:rPr>
              <a:t>The 5-year old produced </a:t>
            </a:r>
            <a:r>
              <a:rPr lang="en-US">
                <a:solidFill>
                  <a:schemeClr val="accent1"/>
                </a:solidFill>
                <a:latin typeface="Candara" charset="0"/>
                <a:ea typeface="ＭＳ Ｐゴシック" charset="0"/>
              </a:rPr>
              <a:t>nontargetlike </a:t>
            </a:r>
            <a:r>
              <a:rPr lang="en-US">
                <a:latin typeface="Candara" charset="0"/>
                <a:ea typeface="ＭＳ Ｐゴシック" charset="0"/>
              </a:rPr>
              <a:t>Verb–Neg/Adv order in </a:t>
            </a:r>
            <a:r>
              <a:rPr lang="en-US">
                <a:solidFill>
                  <a:srgbClr val="4F81BD"/>
                </a:solidFill>
                <a:latin typeface="Candara" charset="0"/>
                <a:ea typeface="ＭＳ Ｐゴシック" charset="0"/>
              </a:rPr>
              <a:t>7</a:t>
            </a:r>
            <a:r>
              <a:rPr lang="en-US">
                <a:latin typeface="Candara" charset="0"/>
                <a:ea typeface="ＭＳ Ｐゴシック" charset="0"/>
              </a:rPr>
              <a:t> out of </a:t>
            </a:r>
            <a:r>
              <a:rPr lang="en-US">
                <a:solidFill>
                  <a:srgbClr val="4F81BD"/>
                </a:solidFill>
                <a:latin typeface="Candara" charset="0"/>
                <a:ea typeface="ＭＳ Ｐゴシック" charset="0"/>
              </a:rPr>
              <a:t>8</a:t>
            </a:r>
            <a:r>
              <a:rPr lang="en-US">
                <a:latin typeface="Candara" charset="0"/>
                <a:ea typeface="ＭＳ Ｐゴシック" charset="0"/>
              </a:rPr>
              <a:t> embedded questions.</a:t>
            </a:r>
          </a:p>
          <a:p>
            <a:r>
              <a:rPr lang="en-US">
                <a:latin typeface="Candara" charset="0"/>
                <a:ea typeface="ＭＳ Ｐゴシック" charset="0"/>
                <a:cs typeface="ＭＳ Ｐゴシック" charset="0"/>
              </a:rPr>
              <a:t>Nontargetlike behaviour seems to be persisting much later in the speech of these children than is reported in either of the Swedish studies.</a:t>
            </a:r>
          </a:p>
        </p:txBody>
      </p:sp>
      <p:sp>
        <p:nvSpPr>
          <p:cNvPr id="75778" name="Title 1"/>
          <p:cNvSpPr>
            <a:spLocks noGrp="1"/>
          </p:cNvSpPr>
          <p:nvPr>
            <p:ph type="title"/>
          </p:nvPr>
        </p:nvSpPr>
        <p:spPr>
          <a:xfrm>
            <a:off x="0" y="274638"/>
            <a:ext cx="9144000" cy="719137"/>
          </a:xfrm>
        </p:spPr>
        <p:txBody>
          <a:bodyPr/>
          <a:lstStyle/>
          <a:p>
            <a:r>
              <a:rPr lang="en-US">
                <a:latin typeface="Candara" charset="0"/>
                <a:ea typeface="ＭＳ Ｐゴシック" charset="0"/>
                <a:cs typeface="ＭＳ Ｐゴシック" charset="0"/>
              </a:rPr>
              <a:t>Acquisition of Tromsø Norwegian</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1"/>
          </p:nvPr>
        </p:nvSpPr>
        <p:spPr>
          <a:xfrm>
            <a:off x="457200" y="1524000"/>
            <a:ext cx="8229600" cy="4953000"/>
          </a:xfrm>
        </p:spPr>
        <p:txBody>
          <a:bodyPr/>
          <a:lstStyle/>
          <a:p>
            <a:pPr eaLnBrk="1" hangingPunct="1">
              <a:lnSpc>
                <a:spcPct val="90000"/>
              </a:lnSpc>
            </a:pPr>
            <a:r>
              <a:rPr lang="en-US">
                <a:latin typeface="Candara" charset="0"/>
                <a:ea typeface="ＭＳ Ｐゴシック" charset="0"/>
                <a:cs typeface="ＭＳ Ｐゴシック" charset="0"/>
              </a:rPr>
              <a:t>Heycock et al (2010, in press) investigate the production and judgments of Faroese children on V–Neg orders in embedded questions. 41 children, divided into three age-groups: 4–5, 6–7, 9–10.</a:t>
            </a:r>
          </a:p>
          <a:p>
            <a:pPr eaLnBrk="1" hangingPunct="1">
              <a:lnSpc>
                <a:spcPct val="90000"/>
              </a:lnSpc>
            </a:pPr>
            <a:r>
              <a:rPr lang="en-US">
                <a:latin typeface="Candara" charset="0"/>
                <a:ea typeface="ＭＳ Ｐゴシック" charset="0"/>
                <a:cs typeface="ＭＳ Ｐゴシック" charset="0"/>
              </a:rPr>
              <a:t>Up until the age of 7 (at least), the children both accepted V–Neg order in this context more than 50% of the time, and also produced this order around 50% of the time.</a:t>
            </a:r>
          </a:p>
          <a:p>
            <a:pPr eaLnBrk="1" hangingPunct="1">
              <a:lnSpc>
                <a:spcPct val="90000"/>
              </a:lnSpc>
            </a:pPr>
            <a:r>
              <a:rPr lang="en-US">
                <a:latin typeface="Candara" charset="0"/>
                <a:ea typeface="ＭＳ Ｐゴシック" charset="0"/>
                <a:cs typeface="ＭＳ Ｐゴシック" charset="0"/>
              </a:rPr>
              <a:t>On the other hand, we found no instance of any of these children producing “root question” order in these embedded contexts (the subject always intervened between the </a:t>
            </a:r>
            <a:r>
              <a:rPr lang="en-US" i="1">
                <a:latin typeface="Candara" charset="0"/>
                <a:ea typeface="ＭＳ Ｐゴシック" charset="0"/>
                <a:cs typeface="ＭＳ Ｐゴシック" charset="0"/>
              </a:rPr>
              <a:t>wh</a:t>
            </a:r>
            <a:r>
              <a:rPr lang="en-US">
                <a:latin typeface="Candara" charset="0"/>
                <a:ea typeface="ＭＳ Ｐゴシック" charset="0"/>
                <a:cs typeface="ＭＳ Ｐゴシック" charset="0"/>
              </a:rPr>
              <a:t>-phrase and the finite verb).</a:t>
            </a:r>
          </a:p>
          <a:p>
            <a:pPr eaLnBrk="1" hangingPunct="1">
              <a:lnSpc>
                <a:spcPct val="90000"/>
              </a:lnSpc>
            </a:pPr>
            <a:endParaRPr lang="en-US">
              <a:latin typeface="Candara" charset="0"/>
              <a:ea typeface="ＭＳ Ｐゴシック" charset="0"/>
              <a:cs typeface="ＭＳ Ｐゴシック" charset="0"/>
            </a:endParaRPr>
          </a:p>
          <a:p>
            <a:pPr lvl="1" eaLnBrk="1" hangingPunct="1">
              <a:lnSpc>
                <a:spcPct val="90000"/>
              </a:lnSpc>
              <a:buFontTx/>
              <a:buNone/>
            </a:pPr>
            <a:endParaRPr lang="en-US" i="1">
              <a:latin typeface="Candara" charset="0"/>
              <a:ea typeface="ＭＳ Ｐゴシック" charset="0"/>
            </a:endParaRPr>
          </a:p>
        </p:txBody>
      </p:sp>
      <p:sp>
        <p:nvSpPr>
          <p:cNvPr id="76802" name="Title 4"/>
          <p:cNvSpPr>
            <a:spLocks noGrp="1"/>
          </p:cNvSpPr>
          <p:nvPr>
            <p:ph type="title"/>
          </p:nvPr>
        </p:nvSpPr>
        <p:spPr/>
        <p:txBody>
          <a:bodyPr/>
          <a:lstStyle/>
          <a:p>
            <a:r>
              <a:rPr lang="en-GB">
                <a:latin typeface="Candara" charset="0"/>
                <a:ea typeface="ＭＳ Ｐゴシック" charset="0"/>
              </a:rPr>
              <a:t>Acquisition of Faroese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01600" y="134938"/>
          <a:ext cx="9347200" cy="6588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body" idx="1"/>
          </p:nvPr>
        </p:nvSpPr>
        <p:spPr>
          <a:xfrm>
            <a:off x="685800" y="1042988"/>
            <a:ext cx="7772400" cy="5434012"/>
          </a:xfrm>
          <a:ln>
            <a:miter lim="800000"/>
            <a:headEnd/>
            <a:tailEnd/>
          </a:ln>
          <a:extLst/>
        </p:spPr>
        <p:txBody>
          <a:bodyPr/>
          <a:lstStyle/>
          <a:p>
            <a:pPr marL="533400" indent="-533400">
              <a:lnSpc>
                <a:spcPct val="90000"/>
              </a:lnSpc>
              <a:buFont typeface="Times" charset="0"/>
              <a:buNone/>
              <a:defRPr/>
            </a:pPr>
            <a:r>
              <a:rPr lang="en-US" sz="2000" dirty="0" smtClean="0">
                <a:solidFill>
                  <a:schemeClr val="tx2"/>
                </a:solidFill>
              </a:rPr>
              <a:t>V-in-situ</a:t>
            </a:r>
          </a:p>
          <a:p>
            <a:pPr marL="533400" indent="-533400">
              <a:lnSpc>
                <a:spcPct val="90000"/>
              </a:lnSpc>
              <a:buFont typeface="Times" charset="0"/>
              <a:buNone/>
              <a:defRPr/>
            </a:pPr>
            <a:endParaRPr lang="en-US" sz="2000" b="1" dirty="0">
              <a:solidFill>
                <a:schemeClr val="accent1"/>
              </a:solidFill>
            </a:endParaRPr>
          </a:p>
          <a:p>
            <a:pPr marL="533400" indent="-533400">
              <a:lnSpc>
                <a:spcPct val="90000"/>
              </a:lnSpc>
              <a:buFont typeface="Times" charset="0"/>
              <a:buNone/>
              <a:defRPr/>
            </a:pPr>
            <a:r>
              <a:rPr lang="en-US" sz="2000" b="1" dirty="0" smtClean="0">
                <a:solidFill>
                  <a:schemeClr val="accent1"/>
                </a:solidFill>
              </a:rPr>
              <a:t>Danish</a:t>
            </a:r>
            <a:r>
              <a:rPr lang="en-US" sz="2000" dirty="0"/>
              <a:t>, </a:t>
            </a:r>
            <a:r>
              <a:rPr lang="en-US" sz="2000" dirty="0" smtClean="0"/>
              <a:t>based on </a:t>
            </a:r>
            <a:r>
              <a:rPr lang="en-US" sz="2000" dirty="0" err="1"/>
              <a:t>Vikner</a:t>
            </a:r>
            <a:r>
              <a:rPr lang="en-US" sz="2000" dirty="0"/>
              <a:t> (1995</a:t>
            </a:r>
            <a:r>
              <a:rPr lang="en-US" sz="2000" dirty="0" smtClean="0"/>
              <a:t>)</a:t>
            </a:r>
            <a:endParaRPr lang="en-US" sz="1400" dirty="0"/>
          </a:p>
          <a:p>
            <a:pPr marL="533400" indent="-533400">
              <a:lnSpc>
                <a:spcPct val="90000"/>
              </a:lnSpc>
              <a:buFont typeface="Times" charset="0"/>
              <a:buNone/>
              <a:defRPr/>
            </a:pPr>
            <a:r>
              <a:rPr lang="en-US" sz="2000" dirty="0"/>
              <a:t>1. 	</a:t>
            </a:r>
            <a:r>
              <a:rPr lang="en-US" sz="1800" dirty="0" smtClean="0">
                <a:ea typeface="Candara" charset="0"/>
                <a:cs typeface="Candara" charset="0"/>
              </a:rPr>
              <a:t>Hon </a:t>
            </a:r>
            <a:r>
              <a:rPr lang="en-US" sz="1800" dirty="0" err="1" smtClean="0">
                <a:ea typeface="Candara" charset="0"/>
                <a:cs typeface="Candara" charset="0"/>
              </a:rPr>
              <a:t>var</a:t>
            </a:r>
            <a:r>
              <a:rPr lang="en-US" sz="1800" dirty="0" smtClean="0">
                <a:ea typeface="Candara" charset="0"/>
                <a:cs typeface="Candara" charset="0"/>
              </a:rPr>
              <a:t>  glad for …</a:t>
            </a:r>
            <a:r>
              <a:rPr lang="en-US" altLang="ja-JP" sz="1800" dirty="0">
                <a:ea typeface="Candara" charset="0"/>
                <a:cs typeface="Candara" charset="0"/>
              </a:rPr>
              <a:t/>
            </a:r>
            <a:br>
              <a:rPr lang="en-US" altLang="ja-JP" sz="1800" dirty="0">
                <a:ea typeface="Candara" charset="0"/>
                <a:cs typeface="Candara" charset="0"/>
              </a:rPr>
            </a:br>
            <a:r>
              <a:rPr lang="en-US" altLang="ja-JP" sz="1800" i="1" dirty="0" smtClean="0">
                <a:ea typeface="Candara" charset="0"/>
                <a:cs typeface="Candara" charset="0"/>
              </a:rPr>
              <a:t>she   was happy</a:t>
            </a:r>
            <a:endParaRPr lang="en-US" altLang="ja-JP" sz="1800" i="1" dirty="0">
              <a:ea typeface="Candara" charset="0"/>
              <a:cs typeface="Candara" charset="0"/>
            </a:endParaRPr>
          </a:p>
          <a:p>
            <a:pPr marL="533400" indent="-533400">
              <a:lnSpc>
                <a:spcPct val="90000"/>
              </a:lnSpc>
              <a:buFont typeface="Times" charset="0"/>
              <a:buNone/>
              <a:defRPr/>
            </a:pPr>
            <a:r>
              <a:rPr lang="en-US" altLang="ja-JP" sz="1800" dirty="0">
                <a:ea typeface="Candara" charset="0"/>
                <a:cs typeface="Candara" charset="0"/>
              </a:rPr>
              <a:t>	</a:t>
            </a:r>
            <a:endParaRPr lang="en-US" sz="1800" dirty="0">
              <a:ea typeface="Candara" charset="0"/>
              <a:cs typeface="Candara" charset="0"/>
            </a:endParaRPr>
          </a:p>
          <a:p>
            <a:pPr marL="533400" indent="-533400">
              <a:lnSpc>
                <a:spcPct val="90000"/>
              </a:lnSpc>
              <a:buFont typeface="Times" charset="0"/>
              <a:buNone/>
              <a:defRPr/>
            </a:pPr>
            <a:r>
              <a:rPr lang="en-US" sz="1800" dirty="0">
                <a:ea typeface="Candara" charset="0"/>
                <a:cs typeface="Candara" charset="0"/>
              </a:rPr>
              <a:t>    b.     … at                                     Bo   </a:t>
            </a:r>
            <a:r>
              <a:rPr lang="en-US" sz="1800" dirty="0" err="1">
                <a:solidFill>
                  <a:srgbClr val="FF8000"/>
                </a:solidFill>
              </a:rPr>
              <a:t>ikke</a:t>
            </a:r>
            <a:r>
              <a:rPr lang="en-US" sz="1800" dirty="0">
                <a:ea typeface="Candara" charset="0"/>
                <a:cs typeface="Candara" charset="0"/>
              </a:rPr>
              <a:t> </a:t>
            </a:r>
            <a:r>
              <a:rPr lang="en-US" sz="1800" b="1" dirty="0" err="1">
                <a:solidFill>
                  <a:schemeClr val="accent2"/>
                </a:solidFill>
                <a:ea typeface="Candara" charset="0"/>
                <a:cs typeface="Candara" charset="0"/>
              </a:rPr>
              <a:t>har</a:t>
            </a:r>
            <a:r>
              <a:rPr lang="en-US" sz="1800" dirty="0">
                <a:ea typeface="Candara" charset="0"/>
                <a:cs typeface="Candara" charset="0"/>
              </a:rPr>
              <a:t>  </a:t>
            </a:r>
            <a:r>
              <a:rPr lang="en-US" sz="1800" dirty="0" err="1">
                <a:ea typeface="Candara" charset="0"/>
                <a:cs typeface="Candara" charset="0"/>
              </a:rPr>
              <a:t>læst</a:t>
            </a:r>
            <a:r>
              <a:rPr lang="en-US" sz="1800" dirty="0">
                <a:ea typeface="Candara" charset="0"/>
                <a:cs typeface="Candara" charset="0"/>
              </a:rPr>
              <a:t> </a:t>
            </a:r>
            <a:r>
              <a:rPr lang="en-US" sz="1800" dirty="0" err="1">
                <a:ea typeface="Candara" charset="0"/>
                <a:cs typeface="Candara" charset="0"/>
              </a:rPr>
              <a:t>denne</a:t>
            </a:r>
            <a:r>
              <a:rPr lang="en-US" sz="1800" dirty="0">
                <a:ea typeface="Candara" charset="0"/>
                <a:cs typeface="Candara" charset="0"/>
              </a:rPr>
              <a:t> bog. </a:t>
            </a:r>
            <a:r>
              <a:rPr lang="en-US" altLang="ja-JP" sz="1800" dirty="0">
                <a:ea typeface="Candara" charset="0"/>
                <a:cs typeface="Candara" charset="0"/>
              </a:rPr>
              <a:t/>
            </a:r>
            <a:br>
              <a:rPr lang="en-US" altLang="ja-JP" sz="1800" dirty="0">
                <a:ea typeface="Candara" charset="0"/>
                <a:cs typeface="Candara" charset="0"/>
              </a:rPr>
            </a:br>
            <a:r>
              <a:rPr lang="en-US" altLang="ja-JP" sz="1800" i="1" dirty="0">
                <a:ea typeface="Candara" charset="0"/>
                <a:cs typeface="Candara" charset="0"/>
              </a:rPr>
              <a:t>      that                                    Bo   </a:t>
            </a:r>
            <a:r>
              <a:rPr lang="en-US" altLang="ja-JP" sz="1800" i="1" dirty="0" err="1">
                <a:ea typeface="Candara" charset="0"/>
                <a:cs typeface="Candara" charset="0"/>
              </a:rPr>
              <a:t>neg</a:t>
            </a:r>
            <a:r>
              <a:rPr lang="en-US" altLang="ja-JP" sz="1800" i="1" dirty="0">
                <a:ea typeface="Candara" charset="0"/>
                <a:cs typeface="Candara" charset="0"/>
              </a:rPr>
              <a:t>  has  read this       book</a:t>
            </a:r>
          </a:p>
          <a:p>
            <a:pPr marL="533400" indent="-533400">
              <a:lnSpc>
                <a:spcPct val="90000"/>
              </a:lnSpc>
              <a:buFont typeface="Times" charset="0"/>
              <a:buNone/>
              <a:defRPr/>
            </a:pPr>
            <a:r>
              <a:rPr lang="en-US" altLang="ja-JP" sz="1800" dirty="0">
                <a:ea typeface="Candara" charset="0"/>
                <a:cs typeface="Candara" charset="0"/>
              </a:rPr>
              <a:t>	 … that [Bo hasn’t read this book].</a:t>
            </a:r>
            <a:r>
              <a:rPr lang="en-US" sz="1800" dirty="0">
                <a:ea typeface="Candara" charset="0"/>
                <a:cs typeface="Candara" charset="0"/>
              </a:rPr>
              <a:t> </a:t>
            </a:r>
            <a:endParaRPr lang="en-US" sz="1800" dirty="0" smtClean="0">
              <a:ea typeface="Candara" charset="0"/>
              <a:cs typeface="Candara" charset="0"/>
            </a:endParaRPr>
          </a:p>
          <a:p>
            <a:pPr marL="533400" indent="-533400">
              <a:lnSpc>
                <a:spcPct val="90000"/>
              </a:lnSpc>
              <a:buFont typeface="Times" charset="0"/>
              <a:buNone/>
              <a:defRPr/>
            </a:pPr>
            <a:endParaRPr lang="en-US" sz="1800" dirty="0">
              <a:ea typeface="Candara" charset="0"/>
              <a:cs typeface="Candara" charset="0"/>
            </a:endParaRPr>
          </a:p>
          <a:p>
            <a:pPr marL="533400" indent="-533400">
              <a:lnSpc>
                <a:spcPct val="90000"/>
              </a:lnSpc>
              <a:buFont typeface="Times" charset="0"/>
              <a:buNone/>
              <a:defRPr/>
            </a:pPr>
            <a:r>
              <a:rPr lang="en-US" sz="1800" dirty="0" smtClean="0">
                <a:ea typeface="Candara" charset="0"/>
                <a:cs typeface="Candara" charset="0"/>
              </a:rPr>
              <a:t>   a. *  … </a:t>
            </a:r>
            <a:r>
              <a:rPr lang="en-US" sz="1800" dirty="0">
                <a:ea typeface="Candara" charset="0"/>
                <a:cs typeface="Candara" charset="0"/>
              </a:rPr>
              <a:t>at     </a:t>
            </a:r>
            <a:r>
              <a:rPr lang="en-US" sz="1800" dirty="0" smtClean="0">
                <a:ea typeface="Candara" charset="0"/>
                <a:cs typeface="Candara" charset="0"/>
              </a:rPr>
              <a:t>Bo                   </a:t>
            </a:r>
            <a:r>
              <a:rPr lang="en-US" sz="1800" b="1" dirty="0" err="1">
                <a:solidFill>
                  <a:schemeClr val="accent2"/>
                </a:solidFill>
                <a:ea typeface="Candara" charset="0"/>
                <a:cs typeface="Candara" charset="0"/>
              </a:rPr>
              <a:t>har</a:t>
            </a:r>
            <a:r>
              <a:rPr lang="en-US" sz="1800" dirty="0" smtClean="0">
                <a:ea typeface="Candara" charset="0"/>
                <a:cs typeface="Candara" charset="0"/>
              </a:rPr>
              <a:t>  </a:t>
            </a:r>
            <a:r>
              <a:rPr lang="en-US" sz="1800" strike="sngStrike" dirty="0" smtClean="0">
                <a:solidFill>
                  <a:schemeClr val="accent4">
                    <a:lumMod val="40000"/>
                    <a:lumOff val="60000"/>
                  </a:schemeClr>
                </a:solidFill>
                <a:ea typeface="Candara" charset="0"/>
                <a:cs typeface="Candara" charset="0"/>
              </a:rPr>
              <a:t>Bo</a:t>
            </a:r>
            <a:r>
              <a:rPr lang="en-US" sz="1800" dirty="0" smtClean="0">
                <a:ea typeface="Candara" charset="0"/>
                <a:cs typeface="Candara" charset="0"/>
              </a:rPr>
              <a:t>  </a:t>
            </a:r>
            <a:r>
              <a:rPr lang="en-US" sz="1800" dirty="0" err="1" smtClean="0">
                <a:solidFill>
                  <a:srgbClr val="FF8000"/>
                </a:solidFill>
              </a:rPr>
              <a:t>ikke</a:t>
            </a:r>
            <a:r>
              <a:rPr lang="en-US" sz="1800" dirty="0" smtClean="0">
                <a:ea typeface="Candara" charset="0"/>
                <a:cs typeface="Candara" charset="0"/>
              </a:rPr>
              <a:t>  </a:t>
            </a:r>
            <a:r>
              <a:rPr lang="en-US" sz="1800" strike="sngStrike" dirty="0" err="1" smtClean="0">
                <a:solidFill>
                  <a:schemeClr val="accent4">
                    <a:lumMod val="40000"/>
                    <a:lumOff val="60000"/>
                  </a:schemeClr>
                </a:solidFill>
                <a:ea typeface="Candara" charset="0"/>
                <a:cs typeface="Candara" charset="0"/>
              </a:rPr>
              <a:t>har</a:t>
            </a:r>
            <a:r>
              <a:rPr lang="en-US" sz="1800" dirty="0" smtClean="0">
                <a:ea typeface="Candara" charset="0"/>
                <a:cs typeface="Candara" charset="0"/>
              </a:rPr>
              <a:t> </a:t>
            </a:r>
            <a:r>
              <a:rPr lang="en-US" sz="1800" dirty="0" err="1" smtClean="0">
                <a:ea typeface="Candara" charset="0"/>
                <a:cs typeface="Candara" charset="0"/>
              </a:rPr>
              <a:t>læst</a:t>
            </a:r>
            <a:r>
              <a:rPr lang="en-US" sz="1800" dirty="0" smtClean="0">
                <a:ea typeface="Candara" charset="0"/>
                <a:cs typeface="Candara" charset="0"/>
              </a:rPr>
              <a:t> </a:t>
            </a:r>
            <a:r>
              <a:rPr lang="en-US" sz="1800" dirty="0" err="1" smtClean="0">
                <a:ea typeface="Candara" charset="0"/>
                <a:cs typeface="Candara" charset="0"/>
              </a:rPr>
              <a:t>denne</a:t>
            </a:r>
            <a:r>
              <a:rPr lang="en-US" sz="1800" dirty="0" smtClean="0">
                <a:ea typeface="Candara" charset="0"/>
                <a:cs typeface="Candara" charset="0"/>
              </a:rPr>
              <a:t> bog. </a:t>
            </a:r>
            <a:r>
              <a:rPr lang="en-US" altLang="ja-JP" sz="1800" dirty="0">
                <a:ea typeface="Candara" charset="0"/>
                <a:cs typeface="Candara" charset="0"/>
              </a:rPr>
              <a:t/>
            </a:r>
            <a:br>
              <a:rPr lang="en-US" altLang="ja-JP" sz="1800" dirty="0">
                <a:ea typeface="Candara" charset="0"/>
                <a:cs typeface="Candara" charset="0"/>
              </a:rPr>
            </a:br>
            <a:r>
              <a:rPr lang="en-US" altLang="ja-JP" sz="1800" i="1" dirty="0" smtClean="0">
                <a:ea typeface="Candara" charset="0"/>
                <a:cs typeface="Candara" charset="0"/>
              </a:rPr>
              <a:t>      </a:t>
            </a:r>
            <a:r>
              <a:rPr lang="en-US" altLang="ja-JP" sz="1800" i="1" dirty="0">
                <a:ea typeface="Candara" charset="0"/>
                <a:cs typeface="Candara" charset="0"/>
              </a:rPr>
              <a:t>that </a:t>
            </a:r>
            <a:r>
              <a:rPr lang="en-US" altLang="ja-JP" sz="1800" i="1" dirty="0" smtClean="0">
                <a:ea typeface="Candara" charset="0"/>
                <a:cs typeface="Candara" charset="0"/>
              </a:rPr>
              <a:t> Bo                    has          </a:t>
            </a:r>
            <a:r>
              <a:rPr lang="en-US" altLang="ja-JP" sz="1800" i="1" dirty="0" err="1" smtClean="0">
                <a:ea typeface="Candara" charset="0"/>
                <a:cs typeface="Candara" charset="0"/>
              </a:rPr>
              <a:t>neg</a:t>
            </a:r>
            <a:r>
              <a:rPr lang="en-US" altLang="ja-JP" sz="1800" i="1" dirty="0" smtClean="0">
                <a:ea typeface="Candara" charset="0"/>
                <a:cs typeface="Candara" charset="0"/>
              </a:rPr>
              <a:t>           read this       book</a:t>
            </a:r>
            <a:endParaRPr lang="en-US" altLang="ja-JP" sz="1800" i="1" dirty="0">
              <a:ea typeface="Candara" charset="0"/>
              <a:cs typeface="Candara" charset="0"/>
            </a:endParaRPr>
          </a:p>
          <a:p>
            <a:pPr marL="533400" indent="-533400">
              <a:lnSpc>
                <a:spcPct val="90000"/>
              </a:lnSpc>
              <a:buFont typeface="Times" charset="0"/>
              <a:buNone/>
              <a:defRPr/>
            </a:pPr>
            <a:r>
              <a:rPr lang="en-US" altLang="ja-JP" sz="1800" dirty="0">
                <a:ea typeface="Candara" charset="0"/>
                <a:cs typeface="Candara" charset="0"/>
              </a:rPr>
              <a:t>	 … that </a:t>
            </a:r>
            <a:r>
              <a:rPr lang="en-US" altLang="ja-JP" sz="1800" dirty="0" smtClean="0">
                <a:ea typeface="Candara" charset="0"/>
                <a:cs typeface="Candara" charset="0"/>
              </a:rPr>
              <a:t>[Bo hasn’t read this book]</a:t>
            </a:r>
            <a:r>
              <a:rPr lang="en-US" altLang="ja-JP" sz="1800" dirty="0">
                <a:ea typeface="Candara" charset="0"/>
                <a:cs typeface="Candara" charset="0"/>
              </a:rPr>
              <a:t>.</a:t>
            </a:r>
            <a:r>
              <a:rPr lang="en-US" sz="1800" dirty="0">
                <a:ea typeface="Candara" charset="0"/>
                <a:cs typeface="Candara" charset="0"/>
              </a:rPr>
              <a:t> </a:t>
            </a:r>
          </a:p>
          <a:p>
            <a:pPr marL="533400" indent="-533400">
              <a:lnSpc>
                <a:spcPct val="90000"/>
              </a:lnSpc>
              <a:buFont typeface="Times" charset="0"/>
              <a:buNone/>
              <a:defRPr/>
            </a:pPr>
            <a:endParaRPr lang="en-US" altLang="ja-JP" sz="1800" i="1" dirty="0">
              <a:ea typeface="Candara" charset="0"/>
              <a:cs typeface="Candara" charset="0"/>
            </a:endParaRPr>
          </a:p>
          <a:p>
            <a:pPr marL="533400" indent="-533400">
              <a:lnSpc>
                <a:spcPct val="90000"/>
              </a:lnSpc>
              <a:buFont typeface="Times" charset="0"/>
              <a:buNone/>
              <a:defRPr/>
            </a:pPr>
            <a:r>
              <a:rPr lang="en-US" sz="1800" dirty="0">
                <a:ea typeface="Candara" charset="0"/>
                <a:cs typeface="Candara" charset="0"/>
              </a:rPr>
              <a:t>   c. </a:t>
            </a:r>
            <a:r>
              <a:rPr lang="en-US" sz="1800" dirty="0" smtClean="0">
                <a:ea typeface="Candara" charset="0"/>
                <a:cs typeface="Candara" charset="0"/>
              </a:rPr>
              <a:t> * … </a:t>
            </a:r>
            <a:r>
              <a:rPr lang="en-US" sz="1800" dirty="0">
                <a:ea typeface="Candara" charset="0"/>
                <a:cs typeface="Candara" charset="0"/>
              </a:rPr>
              <a:t>at     </a:t>
            </a:r>
            <a:r>
              <a:rPr lang="en-US" sz="1800" dirty="0" smtClean="0">
                <a:ea typeface="Candara" charset="0"/>
                <a:cs typeface="Candara" charset="0"/>
              </a:rPr>
              <a:t> </a:t>
            </a:r>
            <a:r>
              <a:rPr lang="en-US" sz="1800" dirty="0" err="1" smtClean="0">
                <a:ea typeface="Candara" charset="0"/>
                <a:cs typeface="Candara" charset="0"/>
              </a:rPr>
              <a:t>denne</a:t>
            </a:r>
            <a:r>
              <a:rPr lang="en-US" sz="1800" dirty="0" smtClean="0">
                <a:ea typeface="Candara" charset="0"/>
                <a:cs typeface="Candara" charset="0"/>
              </a:rPr>
              <a:t> bog   </a:t>
            </a:r>
            <a:r>
              <a:rPr lang="en-US" sz="1800" b="1" dirty="0" err="1">
                <a:solidFill>
                  <a:schemeClr val="accent2"/>
                </a:solidFill>
                <a:ea typeface="Candara" charset="0"/>
                <a:cs typeface="Candara" charset="0"/>
              </a:rPr>
              <a:t>har</a:t>
            </a:r>
            <a:r>
              <a:rPr lang="en-US" sz="1800" dirty="0" smtClean="0">
                <a:ea typeface="Candara" charset="0"/>
                <a:cs typeface="Candara" charset="0"/>
              </a:rPr>
              <a:t> Bo   </a:t>
            </a:r>
            <a:r>
              <a:rPr lang="en-US" sz="1800" dirty="0" err="1" smtClean="0">
                <a:solidFill>
                  <a:srgbClr val="FF8000"/>
                </a:solidFill>
              </a:rPr>
              <a:t>ikke</a:t>
            </a:r>
            <a:r>
              <a:rPr lang="en-US" sz="1800" dirty="0" smtClean="0">
                <a:ea typeface="Candara" charset="0"/>
                <a:cs typeface="Candara" charset="0"/>
              </a:rPr>
              <a:t>  </a:t>
            </a:r>
            <a:r>
              <a:rPr lang="en-US" sz="1800" strike="sngStrike" dirty="0" err="1" smtClean="0">
                <a:solidFill>
                  <a:schemeClr val="accent4">
                    <a:lumMod val="40000"/>
                    <a:lumOff val="60000"/>
                  </a:schemeClr>
                </a:solidFill>
                <a:ea typeface="Candara" charset="0"/>
                <a:cs typeface="Candara" charset="0"/>
              </a:rPr>
              <a:t>har</a:t>
            </a:r>
            <a:r>
              <a:rPr lang="en-US" sz="1800" dirty="0" smtClean="0">
                <a:ea typeface="Candara" charset="0"/>
                <a:cs typeface="Candara" charset="0"/>
              </a:rPr>
              <a:t>  </a:t>
            </a:r>
            <a:r>
              <a:rPr lang="en-US" sz="1800" dirty="0" err="1" smtClean="0">
                <a:ea typeface="Candara" charset="0"/>
                <a:cs typeface="Candara" charset="0"/>
              </a:rPr>
              <a:t>læst</a:t>
            </a:r>
            <a:r>
              <a:rPr lang="en-US" sz="1800" dirty="0">
                <a:ea typeface="Candara" charset="0"/>
                <a:cs typeface="Candara" charset="0"/>
              </a:rPr>
              <a:t> </a:t>
            </a:r>
            <a:r>
              <a:rPr lang="en-US" sz="1800" strike="sngStrike" dirty="0" err="1" smtClean="0">
                <a:solidFill>
                  <a:schemeClr val="accent4">
                    <a:lumMod val="40000"/>
                    <a:lumOff val="60000"/>
                  </a:schemeClr>
                </a:solidFill>
                <a:ea typeface="Candara" charset="0"/>
                <a:cs typeface="Candara" charset="0"/>
              </a:rPr>
              <a:t>denne</a:t>
            </a:r>
            <a:r>
              <a:rPr lang="en-US" sz="1800" strike="sngStrike" dirty="0" smtClean="0">
                <a:solidFill>
                  <a:schemeClr val="accent4">
                    <a:lumMod val="40000"/>
                    <a:lumOff val="60000"/>
                  </a:schemeClr>
                </a:solidFill>
                <a:ea typeface="Candara" charset="0"/>
                <a:cs typeface="Candara" charset="0"/>
              </a:rPr>
              <a:t> bog</a:t>
            </a:r>
            <a:r>
              <a:rPr lang="en-US" sz="1800" dirty="0" smtClean="0">
                <a:ea typeface="Candara" charset="0"/>
                <a:cs typeface="Candara" charset="0"/>
              </a:rPr>
              <a:t>. </a:t>
            </a:r>
            <a:r>
              <a:rPr lang="en-US" altLang="ja-JP" sz="1800" dirty="0">
                <a:ea typeface="Candara" charset="0"/>
                <a:cs typeface="Candara" charset="0"/>
              </a:rPr>
              <a:t/>
            </a:r>
            <a:br>
              <a:rPr lang="en-US" altLang="ja-JP" sz="1800" dirty="0">
                <a:ea typeface="Candara" charset="0"/>
                <a:cs typeface="Candara" charset="0"/>
              </a:rPr>
            </a:br>
            <a:r>
              <a:rPr lang="en-US" altLang="ja-JP" sz="1800" i="1" dirty="0">
                <a:ea typeface="Candara" charset="0"/>
                <a:cs typeface="Candara" charset="0"/>
              </a:rPr>
              <a:t>      that  </a:t>
            </a:r>
            <a:r>
              <a:rPr lang="en-US" altLang="ja-JP" sz="1800" i="1" dirty="0" smtClean="0">
                <a:ea typeface="Candara" charset="0"/>
                <a:cs typeface="Candara" charset="0"/>
              </a:rPr>
              <a:t>this       book has Bo    </a:t>
            </a:r>
            <a:r>
              <a:rPr lang="en-US" altLang="ja-JP" sz="1800" i="1" dirty="0" err="1">
                <a:ea typeface="Candara" charset="0"/>
                <a:cs typeface="Candara" charset="0"/>
              </a:rPr>
              <a:t>neg</a:t>
            </a:r>
            <a:r>
              <a:rPr lang="en-US" altLang="ja-JP" sz="1800" i="1" dirty="0">
                <a:ea typeface="Candara" charset="0"/>
                <a:cs typeface="Candara" charset="0"/>
              </a:rPr>
              <a:t> </a:t>
            </a:r>
            <a:r>
              <a:rPr lang="en-US" altLang="ja-JP" sz="1800" i="1" dirty="0" smtClean="0">
                <a:ea typeface="Candara" charset="0"/>
                <a:cs typeface="Candara" charset="0"/>
              </a:rPr>
              <a:t>          read </a:t>
            </a:r>
          </a:p>
          <a:p>
            <a:pPr marL="533400" indent="-533400">
              <a:lnSpc>
                <a:spcPct val="90000"/>
              </a:lnSpc>
              <a:buFont typeface="Times" charset="0"/>
              <a:buNone/>
              <a:defRPr/>
            </a:pPr>
            <a:r>
              <a:rPr lang="en-US" altLang="ja-JP" sz="1800" dirty="0">
                <a:ea typeface="Candara" charset="0"/>
                <a:cs typeface="Candara" charset="0"/>
              </a:rPr>
              <a:t>	 … that </a:t>
            </a:r>
            <a:r>
              <a:rPr lang="en-US" altLang="ja-JP" sz="1800" dirty="0" smtClean="0">
                <a:ea typeface="Candara" charset="0"/>
                <a:cs typeface="Candara" charset="0"/>
              </a:rPr>
              <a:t>[this book, Bo </a:t>
            </a:r>
            <a:r>
              <a:rPr lang="en-US" altLang="ja-JP" sz="1800" dirty="0">
                <a:ea typeface="Candara" charset="0"/>
                <a:cs typeface="Candara" charset="0"/>
              </a:rPr>
              <a:t>hasn’t </a:t>
            </a:r>
            <a:r>
              <a:rPr lang="en-US" altLang="ja-JP" sz="1800" dirty="0" smtClean="0">
                <a:ea typeface="Candara" charset="0"/>
                <a:cs typeface="Candara" charset="0"/>
              </a:rPr>
              <a:t>read]</a:t>
            </a:r>
            <a:r>
              <a:rPr lang="en-US" altLang="ja-JP" sz="1800" dirty="0">
                <a:ea typeface="Candara" charset="0"/>
                <a:cs typeface="Candara" charset="0"/>
              </a:rPr>
              <a:t>.</a:t>
            </a:r>
            <a:r>
              <a:rPr lang="en-US" sz="1800" dirty="0">
                <a:ea typeface="Candara" charset="0"/>
                <a:cs typeface="Candara" charset="0"/>
              </a:rPr>
              <a:t> </a:t>
            </a:r>
          </a:p>
          <a:p>
            <a:pPr marL="533400" indent="-533400">
              <a:lnSpc>
                <a:spcPct val="90000"/>
              </a:lnSpc>
              <a:buFont typeface="Times" charset="0"/>
              <a:buNone/>
              <a:defRPr/>
            </a:pPr>
            <a:r>
              <a:rPr lang="en-US" sz="1800" dirty="0" smtClean="0"/>
              <a:t>   </a:t>
            </a:r>
            <a:endParaRPr lang="en-US" sz="1800" dirty="0"/>
          </a:p>
        </p:txBody>
      </p:sp>
      <p:sp>
        <p:nvSpPr>
          <p:cNvPr id="19458" name="Title 3"/>
          <p:cNvSpPr>
            <a:spLocks noGrp="1"/>
          </p:cNvSpPr>
          <p:nvPr>
            <p:ph type="title"/>
          </p:nvPr>
        </p:nvSpPr>
        <p:spPr/>
        <p:txBody>
          <a:bodyPr/>
          <a:lstStyle/>
          <a:p>
            <a:r>
              <a:rPr lang="en-GB" dirty="0">
                <a:latin typeface="Candara" charset="0"/>
                <a:ea typeface="ＭＳ Ｐゴシック" charset="0"/>
              </a:rPr>
              <a:t>V-to-I in Scandinavian</a:t>
            </a:r>
          </a:p>
        </p:txBody>
      </p:sp>
    </p:spTree>
    <p:extLst>
      <p:ext uri="{BB962C8B-B14F-4D97-AF65-F5344CB8AC3E}">
        <p14:creationId xmlns:p14="http://schemas.microsoft.com/office/powerpoint/2010/main" val="9566241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atin typeface="Candara" charset="0"/>
                <a:ea typeface="ＭＳ Ｐゴシック" charset="0"/>
              </a:rPr>
              <a:t>Acquisition bias (filtered learning)</a:t>
            </a:r>
          </a:p>
        </p:txBody>
      </p:sp>
      <p:sp>
        <p:nvSpPr>
          <p:cNvPr id="3" name="Content Placeholder 2"/>
          <p:cNvSpPr>
            <a:spLocks noGrp="1"/>
          </p:cNvSpPr>
          <p:nvPr>
            <p:ph idx="1"/>
          </p:nvPr>
        </p:nvSpPr>
        <p:spPr/>
        <p:txBody>
          <a:bodyPr/>
          <a:lstStyle/>
          <a:p>
            <a:pPr marL="0" indent="0">
              <a:buFont typeface="Wingdings" charset="0"/>
              <a:buNone/>
              <a:defRPr/>
            </a:pPr>
            <a:r>
              <a:rPr lang="en-US" dirty="0" smtClean="0"/>
              <a:t>Assumptions:</a:t>
            </a:r>
          </a:p>
          <a:p>
            <a:pPr>
              <a:defRPr/>
            </a:pPr>
            <a:r>
              <a:rPr lang="en-US" dirty="0" smtClean="0"/>
              <a:t>At some point children learning an Icelandic-type grammar (consistently V-to-I) are also exposed to some output of a V-in-situ grammar</a:t>
            </a:r>
          </a:p>
          <a:p>
            <a:pPr>
              <a:defRPr/>
            </a:pPr>
            <a:r>
              <a:rPr lang="en-US" dirty="0" smtClean="0"/>
              <a:t>For some reason, there is </a:t>
            </a:r>
            <a:r>
              <a:rPr lang="en-US" dirty="0" smtClean="0">
                <a:solidFill>
                  <a:srgbClr val="546D7A"/>
                </a:solidFill>
              </a:rPr>
              <a:t>an acquisition bias against V-to-I</a:t>
            </a:r>
            <a:r>
              <a:rPr lang="en-US" dirty="0" smtClean="0"/>
              <a:t>, which has the effect that some productions of V-to-I are not considered as input data (the bias acts as a partial </a:t>
            </a:r>
            <a:r>
              <a:rPr lang="en-US" b="1" dirty="0" smtClean="0"/>
              <a:t>filter</a:t>
            </a:r>
            <a:r>
              <a:rPr lang="en-US" dirty="0" smtClean="0"/>
              <a:t> on the input to the child—Kirby 1999, Clark et al 2008)</a:t>
            </a:r>
          </a:p>
          <a:p>
            <a:pPr>
              <a:defRPr/>
            </a:pPr>
            <a:r>
              <a:rPr lang="en-US" dirty="0" smtClean="0"/>
              <a:t>Acquisition involves “co-existing hypotheses in competition and gradual selection” on the basis of success/failure in parsing input (Yang 2002)</a:t>
            </a:r>
          </a:p>
          <a:p>
            <a:pPr marL="0" indent="0">
              <a:buFont typeface="Wingdings" charset="0"/>
              <a:buNone/>
              <a:defRPr/>
            </a:pPr>
            <a:endParaRPr lang="en-US" dirty="0"/>
          </a:p>
        </p:txBody>
      </p:sp>
      <p:grpSp>
        <p:nvGrpSpPr>
          <p:cNvPr id="80899" name="Group 6"/>
          <p:cNvGrpSpPr>
            <a:grpSpLocks/>
          </p:cNvGrpSpPr>
          <p:nvPr/>
        </p:nvGrpSpPr>
        <p:grpSpPr bwMode="auto">
          <a:xfrm>
            <a:off x="4140200" y="3140075"/>
            <a:ext cx="4649788" cy="3035300"/>
            <a:chOff x="4140113" y="3140229"/>
            <a:chExt cx="4650127" cy="3035220"/>
          </a:xfrm>
        </p:grpSpPr>
        <p:sp>
          <p:nvSpPr>
            <p:cNvPr id="4" name="Rectangle 3"/>
            <p:cNvSpPr/>
            <p:nvPr/>
          </p:nvSpPr>
          <p:spPr>
            <a:xfrm>
              <a:off x="4140113" y="5505542"/>
              <a:ext cx="4650127" cy="669907"/>
            </a:xfrm>
            <a:prstGeom prst="rect">
              <a:avLst/>
            </a:prstGeom>
            <a:solidFill>
              <a:schemeClr val="bg2">
                <a:lumMod val="90000"/>
              </a:schemeClr>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accent1"/>
                  </a:solidFill>
                </a:rPr>
                <a:t>Is there any evidence for this bias?</a:t>
              </a:r>
            </a:p>
          </p:txBody>
        </p:sp>
        <p:cxnSp>
          <p:nvCxnSpPr>
            <p:cNvPr id="6" name="Straight Arrow Connector 5"/>
            <p:cNvCxnSpPr/>
            <p:nvPr/>
          </p:nvCxnSpPr>
          <p:spPr>
            <a:xfrm flipV="1">
              <a:off x="6400878" y="3140229"/>
              <a:ext cx="0" cy="2365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6511925" y="6072188"/>
            <a:ext cx="1916113" cy="6826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No!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Candara" charset="0"/>
                <a:ea typeface="ＭＳ Ｐゴシック" charset="0"/>
              </a:rPr>
              <a:t>Outline</a:t>
            </a:r>
          </a:p>
        </p:txBody>
      </p:sp>
      <p:sp>
        <p:nvSpPr>
          <p:cNvPr id="81922" name="Content Placeholder 2"/>
          <p:cNvSpPr>
            <a:spLocks noGrp="1"/>
          </p:cNvSpPr>
          <p:nvPr>
            <p:ph idx="1"/>
          </p:nvPr>
        </p:nvSpPr>
        <p:spPr>
          <a:xfrm>
            <a:off x="457200" y="1898650"/>
            <a:ext cx="8229600" cy="4351338"/>
          </a:xfrm>
        </p:spPr>
        <p:txBody>
          <a:bodyPr/>
          <a:lstStyle/>
          <a:p>
            <a:r>
              <a:rPr lang="en-US" dirty="0">
                <a:latin typeface="Candara" charset="0"/>
                <a:ea typeface="ＭＳ Ｐゴシック" charset="0"/>
                <a:cs typeface="ＭＳ Ｐゴシック" charset="0"/>
              </a:rPr>
              <a:t>The syntax/morphology interface and theories of V-to-I</a:t>
            </a:r>
          </a:p>
          <a:p>
            <a:pPr lvl="1"/>
            <a:r>
              <a:rPr lang="en-US" dirty="0">
                <a:latin typeface="Candara" charset="0"/>
                <a:ea typeface="ＭＳ Ｐゴシック" charset="0"/>
              </a:rPr>
              <a:t>A synchronic </a:t>
            </a:r>
            <a:r>
              <a:rPr lang="en-US" dirty="0" err="1">
                <a:latin typeface="Candara" charset="0"/>
                <a:ea typeface="ＭＳ Ｐゴシック" charset="0"/>
              </a:rPr>
              <a:t>testcase</a:t>
            </a:r>
            <a:r>
              <a:rPr lang="en-US" dirty="0">
                <a:latin typeface="Candara" charset="0"/>
                <a:ea typeface="ＭＳ Ｐゴシック" charset="0"/>
              </a:rPr>
              <a:t>: Faroese</a:t>
            </a:r>
          </a:p>
          <a:p>
            <a:pPr lvl="1"/>
            <a:r>
              <a:rPr lang="en-US" dirty="0">
                <a:latin typeface="Candara" charset="0"/>
                <a:ea typeface="ＭＳ Ｐゴシック" charset="0"/>
              </a:rPr>
              <a:t>A diachronic </a:t>
            </a:r>
            <a:r>
              <a:rPr lang="en-US" dirty="0" err="1">
                <a:latin typeface="Candara" charset="0"/>
                <a:ea typeface="ＭＳ Ｐゴシック" charset="0"/>
              </a:rPr>
              <a:t>testcase</a:t>
            </a:r>
            <a:r>
              <a:rPr lang="en-US" dirty="0">
                <a:latin typeface="Candara" charset="0"/>
                <a:ea typeface="ＭＳ Ｐゴシック" charset="0"/>
              </a:rPr>
              <a:t>: Danish</a:t>
            </a:r>
          </a:p>
          <a:p>
            <a:r>
              <a:rPr lang="en-US" dirty="0">
                <a:latin typeface="Candara" charset="0"/>
                <a:ea typeface="ＭＳ Ｐゴシック" charset="0"/>
                <a:cs typeface="ＭＳ Ｐゴシック" charset="0"/>
              </a:rPr>
              <a:t>The problem of gradual change</a:t>
            </a:r>
          </a:p>
          <a:p>
            <a:r>
              <a:rPr lang="en-US" dirty="0">
                <a:solidFill>
                  <a:schemeClr val="tx2"/>
                </a:solidFill>
                <a:latin typeface="Candara" charset="0"/>
                <a:ea typeface="ＭＳ Ｐゴシック" charset="0"/>
                <a:cs typeface="ＭＳ Ｐゴシック" charset="0"/>
              </a:rPr>
              <a:t>Potential solution One:	acquisition bias</a:t>
            </a:r>
          </a:p>
          <a:p>
            <a:pPr lvl="1"/>
            <a:r>
              <a:rPr lang="en-US" dirty="0">
                <a:solidFill>
                  <a:schemeClr val="tx2"/>
                </a:solidFill>
                <a:latin typeface="Candara" charset="0"/>
                <a:ea typeface="ＭＳ Ｐゴシック" charset="0"/>
              </a:rPr>
              <a:t>Acquisition patterns in Swedish, </a:t>
            </a:r>
            <a:r>
              <a:rPr lang="en-US" dirty="0" err="1">
                <a:solidFill>
                  <a:schemeClr val="tx2"/>
                </a:solidFill>
                <a:latin typeface="Candara" charset="0"/>
                <a:ea typeface="ＭＳ Ｐゴシック" charset="0"/>
              </a:rPr>
              <a:t>Tromsø</a:t>
            </a:r>
            <a:r>
              <a:rPr lang="en-US" dirty="0">
                <a:solidFill>
                  <a:schemeClr val="tx2"/>
                </a:solidFill>
                <a:latin typeface="Candara" charset="0"/>
                <a:ea typeface="ＭＳ Ｐゴシック" charset="0"/>
              </a:rPr>
              <a:t> </a:t>
            </a:r>
            <a:r>
              <a:rPr lang="en-US" dirty="0" err="1">
                <a:solidFill>
                  <a:schemeClr val="tx2"/>
                </a:solidFill>
                <a:latin typeface="Candara" charset="0"/>
                <a:ea typeface="ＭＳ Ｐゴシック" charset="0"/>
              </a:rPr>
              <a:t>Norwegian,Faroese</a:t>
            </a:r>
            <a:endParaRPr lang="en-US" dirty="0">
              <a:solidFill>
                <a:schemeClr val="tx2"/>
              </a:solidFill>
              <a:latin typeface="Candara" charset="0"/>
              <a:ea typeface="ＭＳ Ｐゴシック" charset="0"/>
            </a:endParaRPr>
          </a:p>
          <a:p>
            <a:r>
              <a:rPr lang="en-US" dirty="0">
                <a:latin typeface="Candara" charset="0"/>
                <a:ea typeface="ＭＳ Ｐゴシック" charset="0"/>
                <a:cs typeface="ＭＳ Ｐゴシック" charset="0"/>
              </a:rPr>
              <a:t>Potential solution Two: 	differential ambiguity</a:t>
            </a:r>
          </a:p>
          <a:p>
            <a:pPr lvl="1"/>
            <a:r>
              <a:rPr lang="en-US" dirty="0">
                <a:latin typeface="Candara" charset="0"/>
                <a:ea typeface="ＭＳ Ｐゴシック" charset="0"/>
              </a:rPr>
              <a:t>What happens when Icelandic meets Swedish</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Candara" charset="0"/>
                <a:ea typeface="ＭＳ Ｐゴシック" charset="0"/>
              </a:rPr>
              <a:t>Outline</a:t>
            </a:r>
          </a:p>
        </p:txBody>
      </p:sp>
      <p:sp>
        <p:nvSpPr>
          <p:cNvPr id="81922" name="Content Placeholder 2"/>
          <p:cNvSpPr>
            <a:spLocks noGrp="1"/>
          </p:cNvSpPr>
          <p:nvPr>
            <p:ph idx="1"/>
          </p:nvPr>
        </p:nvSpPr>
        <p:spPr>
          <a:xfrm>
            <a:off x="457200" y="1898650"/>
            <a:ext cx="8229600" cy="4351338"/>
          </a:xfrm>
        </p:spPr>
        <p:txBody>
          <a:bodyPr/>
          <a:lstStyle/>
          <a:p>
            <a:r>
              <a:rPr lang="en-US" dirty="0">
                <a:latin typeface="Candara" charset="0"/>
                <a:ea typeface="ＭＳ Ｐゴシック" charset="0"/>
                <a:cs typeface="ＭＳ Ｐゴシック" charset="0"/>
              </a:rPr>
              <a:t>The syntax/morphology interface and theories of V-to-I</a:t>
            </a:r>
          </a:p>
          <a:p>
            <a:pPr lvl="1"/>
            <a:r>
              <a:rPr lang="en-US" dirty="0">
                <a:latin typeface="Candara" charset="0"/>
                <a:ea typeface="ＭＳ Ｐゴシック" charset="0"/>
              </a:rPr>
              <a:t>A synchronic </a:t>
            </a:r>
            <a:r>
              <a:rPr lang="en-US" dirty="0" err="1">
                <a:latin typeface="Candara" charset="0"/>
                <a:ea typeface="ＭＳ Ｐゴシック" charset="0"/>
              </a:rPr>
              <a:t>testcase</a:t>
            </a:r>
            <a:r>
              <a:rPr lang="en-US" dirty="0">
                <a:latin typeface="Candara" charset="0"/>
                <a:ea typeface="ＭＳ Ｐゴシック" charset="0"/>
              </a:rPr>
              <a:t>: Faroese</a:t>
            </a:r>
          </a:p>
          <a:p>
            <a:pPr lvl="1"/>
            <a:r>
              <a:rPr lang="en-US" dirty="0">
                <a:latin typeface="Candara" charset="0"/>
                <a:ea typeface="ＭＳ Ｐゴシック" charset="0"/>
              </a:rPr>
              <a:t>A diachronic </a:t>
            </a:r>
            <a:r>
              <a:rPr lang="en-US" dirty="0" err="1">
                <a:latin typeface="Candara" charset="0"/>
                <a:ea typeface="ＭＳ Ｐゴシック" charset="0"/>
              </a:rPr>
              <a:t>testcase</a:t>
            </a:r>
            <a:r>
              <a:rPr lang="en-US" dirty="0">
                <a:latin typeface="Candara" charset="0"/>
                <a:ea typeface="ＭＳ Ｐゴシック" charset="0"/>
              </a:rPr>
              <a:t>: Danish</a:t>
            </a:r>
          </a:p>
          <a:p>
            <a:r>
              <a:rPr lang="en-US" dirty="0">
                <a:latin typeface="Candara" charset="0"/>
                <a:ea typeface="ＭＳ Ｐゴシック" charset="0"/>
                <a:cs typeface="ＭＳ Ｐゴシック" charset="0"/>
              </a:rPr>
              <a:t>The problem of gradual change</a:t>
            </a:r>
          </a:p>
          <a:p>
            <a:r>
              <a:rPr lang="en-US" dirty="0">
                <a:latin typeface="Candara" charset="0"/>
                <a:ea typeface="ＭＳ Ｐゴシック" charset="0"/>
                <a:cs typeface="ＭＳ Ｐゴシック" charset="0"/>
              </a:rPr>
              <a:t>Potential solution One:	acquisition bias</a:t>
            </a:r>
          </a:p>
          <a:p>
            <a:pPr lvl="1"/>
            <a:r>
              <a:rPr lang="en-US" dirty="0">
                <a:latin typeface="Candara" charset="0"/>
                <a:ea typeface="ＭＳ Ｐゴシック" charset="0"/>
              </a:rPr>
              <a:t>Acquisition patterns in Swedish, </a:t>
            </a:r>
            <a:r>
              <a:rPr lang="en-US" dirty="0" err="1">
                <a:latin typeface="Candara" charset="0"/>
                <a:ea typeface="ＭＳ Ｐゴシック" charset="0"/>
              </a:rPr>
              <a:t>Tromsø</a:t>
            </a:r>
            <a:r>
              <a:rPr lang="en-US" dirty="0">
                <a:latin typeface="Candara" charset="0"/>
                <a:ea typeface="ＭＳ Ｐゴシック" charset="0"/>
              </a:rPr>
              <a:t> </a:t>
            </a:r>
            <a:r>
              <a:rPr lang="en-US" dirty="0" err="1">
                <a:latin typeface="Candara" charset="0"/>
                <a:ea typeface="ＭＳ Ｐゴシック" charset="0"/>
              </a:rPr>
              <a:t>Norwegian,Faroese</a:t>
            </a:r>
            <a:endParaRPr lang="en-US" dirty="0">
              <a:latin typeface="Candara" charset="0"/>
              <a:ea typeface="ＭＳ Ｐゴシック" charset="0"/>
            </a:endParaRPr>
          </a:p>
          <a:p>
            <a:r>
              <a:rPr lang="en-US" dirty="0">
                <a:solidFill>
                  <a:srgbClr val="646B86"/>
                </a:solidFill>
                <a:latin typeface="Candara" charset="0"/>
                <a:ea typeface="ＭＳ Ｐゴシック" charset="0"/>
                <a:cs typeface="ＭＳ Ｐゴシック" charset="0"/>
              </a:rPr>
              <a:t>Potential solution Two: 	differential ambiguity</a:t>
            </a:r>
          </a:p>
          <a:p>
            <a:pPr lvl="1"/>
            <a:r>
              <a:rPr lang="en-US" dirty="0">
                <a:solidFill>
                  <a:srgbClr val="646B86"/>
                </a:solidFill>
                <a:latin typeface="Candara" charset="0"/>
                <a:ea typeface="ＭＳ Ｐゴシック" charset="0"/>
              </a:rPr>
              <a:t>What happens when Icelandic meets Swedish</a:t>
            </a:r>
          </a:p>
        </p:txBody>
      </p:sp>
    </p:spTree>
    <p:extLst>
      <p:ext uri="{BB962C8B-B14F-4D97-AF65-F5344CB8AC3E}">
        <p14:creationId xmlns:p14="http://schemas.microsoft.com/office/powerpoint/2010/main" val="179566642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215900"/>
            <a:ext cx="8229600" cy="1977736"/>
          </a:xfrm>
        </p:spPr>
        <p:txBody>
          <a:bodyPr/>
          <a:lstStyle/>
          <a:p>
            <a:r>
              <a:rPr lang="en-US" dirty="0">
                <a:latin typeface="Candara" charset="0"/>
                <a:ea typeface="ＭＳ Ｐゴシック" charset="0"/>
              </a:rPr>
              <a:t>Competition-based </a:t>
            </a:r>
            <a:r>
              <a:rPr lang="en-US" dirty="0" smtClean="0">
                <a:latin typeface="Candara" charset="0"/>
                <a:ea typeface="ＭＳ Ｐゴシック" charset="0"/>
              </a:rPr>
              <a:t>acquisition</a:t>
            </a:r>
            <a:br>
              <a:rPr lang="en-US" dirty="0" smtClean="0">
                <a:latin typeface="Candara" charset="0"/>
                <a:ea typeface="ＭＳ Ｐゴシック" charset="0"/>
              </a:rPr>
            </a:br>
            <a:r>
              <a:rPr lang="en-US" sz="3600" dirty="0" smtClean="0">
                <a:latin typeface="Candara" charset="0"/>
                <a:ea typeface="ＭＳ Ｐゴシック" charset="0"/>
              </a:rPr>
              <a:t>(in collaboration with Joel Wallenberg)</a:t>
            </a:r>
            <a:endParaRPr lang="en-US" sz="3600" dirty="0">
              <a:latin typeface="Candara" charset="0"/>
              <a:ea typeface="ＭＳ Ｐゴシック" charset="0"/>
            </a:endParaRPr>
          </a:p>
        </p:txBody>
      </p:sp>
      <p:sp>
        <p:nvSpPr>
          <p:cNvPr id="82946" name="Content Placeholder 2"/>
          <p:cNvSpPr>
            <a:spLocks noGrp="1"/>
          </p:cNvSpPr>
          <p:nvPr>
            <p:ph idx="1"/>
          </p:nvPr>
        </p:nvSpPr>
        <p:spPr>
          <a:xfrm>
            <a:off x="457200" y="2413000"/>
            <a:ext cx="8229600" cy="3836988"/>
          </a:xfrm>
        </p:spPr>
        <p:txBody>
          <a:bodyPr/>
          <a:lstStyle/>
          <a:p>
            <a:r>
              <a:rPr lang="en-US" dirty="0">
                <a:latin typeface="Candara" charset="0"/>
                <a:ea typeface="ＭＳ Ｐゴシック" charset="0"/>
                <a:cs typeface="ＭＳ Ｐゴシック" charset="0"/>
              </a:rPr>
              <a:t>The </a:t>
            </a:r>
            <a:r>
              <a:rPr lang="en-US" dirty="0" err="1">
                <a:latin typeface="Candara" charset="0"/>
                <a:ea typeface="ＭＳ Ｐゴシック" charset="0"/>
                <a:cs typeface="ＭＳ Ｐゴシック" charset="0"/>
              </a:rPr>
              <a:t>variational</a:t>
            </a:r>
            <a:r>
              <a:rPr lang="en-US" dirty="0">
                <a:latin typeface="Candara" charset="0"/>
                <a:ea typeface="ＭＳ Ｐゴシック" charset="0"/>
                <a:cs typeface="ＭＳ Ｐゴシック" charset="0"/>
              </a:rPr>
              <a:t> learning model in Yang (2000, 2002) predicts change </a:t>
            </a:r>
            <a:r>
              <a:rPr lang="en-US" i="1" dirty="0">
                <a:latin typeface="Candara" charset="0"/>
                <a:ea typeface="ＭＳ Ｐゴシック" charset="0"/>
                <a:cs typeface="ＭＳ Ｐゴシック" charset="0"/>
              </a:rPr>
              <a:t>even without any acquisition bias</a:t>
            </a:r>
            <a:r>
              <a:rPr lang="en-US" dirty="0">
                <a:latin typeface="Candara" charset="0"/>
                <a:ea typeface="ＭＳ Ｐゴシック" charset="0"/>
                <a:cs typeface="ＭＳ Ｐゴシック" charset="0"/>
              </a:rPr>
              <a:t> if the two competing grammars/parameter settings/variants differ in the extent to which their output is </a:t>
            </a:r>
            <a:r>
              <a:rPr lang="en-US" i="1" dirty="0">
                <a:latin typeface="Candara" charset="0"/>
                <a:ea typeface="ＭＳ Ｐゴシック" charset="0"/>
                <a:cs typeface="ＭＳ Ｐゴシック" charset="0"/>
              </a:rPr>
              <a:t>unambiguously</a:t>
            </a:r>
            <a:r>
              <a:rPr lang="en-US" dirty="0">
                <a:latin typeface="Candara" charset="0"/>
                <a:ea typeface="ＭＳ Ｐゴシック" charset="0"/>
                <a:cs typeface="ＭＳ Ｐゴシック" charset="0"/>
              </a:rPr>
              <a:t> attributable to that variant.</a:t>
            </a:r>
          </a:p>
          <a:p>
            <a:r>
              <a:rPr lang="en-US" dirty="0">
                <a:latin typeface="Candara" charset="0"/>
                <a:ea typeface="ＭＳ Ｐゴシック" charset="0"/>
                <a:cs typeface="ＭＳ Ｐゴシック" charset="0"/>
              </a:rPr>
              <a:t>When two syntactic variants are in the input to the acquirer, the one that generates a higher percentage of unambiguous sentences (sentences that signal it) will eventually take over—over the course of a number of generations/iterations of the learning process.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Candara" charset="0"/>
                <a:ea typeface="ＭＳ Ｐゴシック" charset="0"/>
              </a:rPr>
              <a:t>Competition-based acquisition</a:t>
            </a:r>
          </a:p>
        </p:txBody>
      </p:sp>
      <p:sp>
        <p:nvSpPr>
          <p:cNvPr id="3" name="Content Placeholder 2"/>
          <p:cNvSpPr>
            <a:spLocks noGrp="1"/>
          </p:cNvSpPr>
          <p:nvPr>
            <p:ph idx="1"/>
          </p:nvPr>
        </p:nvSpPr>
        <p:spPr>
          <a:xfrm>
            <a:off x="457200" y="1477963"/>
            <a:ext cx="8229600" cy="4772025"/>
          </a:xfrm>
        </p:spPr>
        <p:txBody>
          <a:bodyPr/>
          <a:lstStyle/>
          <a:p>
            <a:pPr>
              <a:defRPr/>
            </a:pPr>
            <a:r>
              <a:rPr lang="en-US" dirty="0" smtClean="0"/>
              <a:t>Given a input that contains structures generated by two </a:t>
            </a:r>
            <a:r>
              <a:rPr lang="en-US" dirty="0" smtClean="0"/>
              <a:t>grammars/parameter settings </a:t>
            </a:r>
            <a:r>
              <a:rPr lang="en-US" dirty="0" smtClean="0"/>
              <a:t>(G</a:t>
            </a:r>
            <a:r>
              <a:rPr lang="en-US" baseline="-25000" dirty="0" smtClean="0"/>
              <a:t>1</a:t>
            </a:r>
            <a:r>
              <a:rPr lang="en-US" dirty="0" smtClean="0"/>
              <a:t>, G</a:t>
            </a:r>
            <a:r>
              <a:rPr lang="en-US" baseline="-25000" dirty="0" smtClean="0"/>
              <a:t>2</a:t>
            </a:r>
            <a:r>
              <a:rPr lang="en-US" dirty="0" smtClean="0"/>
              <a:t>), a child is expected to learn both.</a:t>
            </a:r>
          </a:p>
          <a:p>
            <a:pPr>
              <a:defRPr/>
            </a:pPr>
            <a:r>
              <a:rPr lang="en-US" dirty="0" smtClean="0"/>
              <a:t>Faced with data, a child picks a potential grammar, with probability </a:t>
            </a:r>
            <a:r>
              <a:rPr lang="en-US" i="1" dirty="0" smtClean="0"/>
              <a:t>p</a:t>
            </a:r>
            <a:r>
              <a:rPr lang="en-US" i="1" baseline="-25000" dirty="0" smtClean="0"/>
              <a:t>1</a:t>
            </a:r>
            <a:r>
              <a:rPr lang="en-US" i="1" dirty="0" smtClean="0"/>
              <a:t>, p</a:t>
            </a:r>
            <a:r>
              <a:rPr lang="en-US" i="1" baseline="-25000" dirty="0" smtClean="0"/>
              <a:t>2</a:t>
            </a:r>
            <a:r>
              <a:rPr lang="en-US" dirty="0" smtClean="0"/>
              <a:t>, and tries to analyze the input with it.</a:t>
            </a:r>
          </a:p>
          <a:p>
            <a:pPr marL="900113" lvl="1" indent="-442913">
              <a:tabLst>
                <a:tab pos="715963" algn="l"/>
              </a:tabLst>
              <a:defRPr/>
            </a:pPr>
            <a:r>
              <a:rPr lang="en-US" dirty="0" smtClean="0"/>
              <a:t>Success!  </a:t>
            </a:r>
            <a:r>
              <a:rPr lang="en-US" dirty="0" smtClean="0">
                <a:sym typeface="Wingdings"/>
              </a:rPr>
              <a:t> 	</a:t>
            </a:r>
            <a:r>
              <a:rPr lang="en-US" dirty="0" smtClean="0"/>
              <a:t>increase the probability of picking that grammar </a:t>
            </a:r>
          </a:p>
          <a:p>
            <a:pPr marL="900113" lvl="1" indent="-442913">
              <a:tabLst>
                <a:tab pos="715963" algn="l"/>
              </a:tabLst>
              <a:defRPr/>
            </a:pPr>
            <a:r>
              <a:rPr lang="en-US" dirty="0" smtClean="0"/>
              <a:t>Failure! 	 </a:t>
            </a:r>
            <a:r>
              <a:rPr lang="en-US" dirty="0" smtClean="0">
                <a:sym typeface="Wingdings"/>
              </a:rPr>
              <a:t></a:t>
            </a:r>
            <a:r>
              <a:rPr lang="en-US" dirty="0">
                <a:sym typeface="Wingdings"/>
              </a:rPr>
              <a:t>	</a:t>
            </a:r>
            <a:r>
              <a:rPr lang="en-US" dirty="0" smtClean="0"/>
              <a:t>decrease the probability of picking that grammar </a:t>
            </a:r>
          </a:p>
          <a:p>
            <a:pPr marL="500063" indent="-442913">
              <a:tabLst>
                <a:tab pos="715963" algn="l"/>
              </a:tabLst>
              <a:defRPr/>
            </a:pPr>
            <a:r>
              <a:rPr lang="en-US" dirty="0" smtClean="0"/>
              <a:t>If the input from each grammar is </a:t>
            </a:r>
            <a:r>
              <a:rPr lang="en-US" b="1" dirty="0" smtClean="0">
                <a:solidFill>
                  <a:srgbClr val="646B86"/>
                </a:solidFill>
              </a:rPr>
              <a:t>unambiguous</a:t>
            </a:r>
            <a:r>
              <a:rPr lang="en-US" dirty="0" smtClean="0"/>
              <a:t>, (each sentence produced can only be analyzed by a single grammar), the child will acquire variation in the same proportions as the previous generation</a:t>
            </a:r>
          </a:p>
          <a:p>
            <a:pPr marL="0" indent="0">
              <a:buFont typeface="Wingdings" charset="0"/>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Candara" charset="0"/>
                <a:ea typeface="ＭＳ Ｐゴシック" charset="0"/>
              </a:rPr>
              <a:t>Competition-based acquisition</a:t>
            </a:r>
          </a:p>
        </p:txBody>
      </p:sp>
      <p:sp>
        <p:nvSpPr>
          <p:cNvPr id="4" name="Rectangle 3"/>
          <p:cNvSpPr/>
          <p:nvPr/>
        </p:nvSpPr>
        <p:spPr>
          <a:xfrm>
            <a:off x="1720850" y="1443038"/>
            <a:ext cx="565150" cy="46196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00"/>
                </a:solidFill>
              </a:rPr>
              <a:t>10</a:t>
            </a:r>
          </a:p>
        </p:txBody>
      </p:sp>
      <p:sp>
        <p:nvSpPr>
          <p:cNvPr id="5" name="Rectangle 4"/>
          <p:cNvSpPr/>
          <p:nvPr/>
        </p:nvSpPr>
        <p:spPr>
          <a:xfrm>
            <a:off x="2286000" y="1443038"/>
            <a:ext cx="5183188" cy="461962"/>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00"/>
                </a:solidFill>
              </a:rPr>
              <a:t>90</a:t>
            </a:r>
          </a:p>
        </p:txBody>
      </p:sp>
      <p:sp>
        <p:nvSpPr>
          <p:cNvPr id="13" name="Rectangle 12"/>
          <p:cNvSpPr/>
          <p:nvPr/>
        </p:nvSpPr>
        <p:spPr>
          <a:xfrm>
            <a:off x="1720850" y="3016250"/>
            <a:ext cx="565150" cy="46196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00"/>
                </a:solidFill>
              </a:rPr>
              <a:t>10</a:t>
            </a:r>
          </a:p>
        </p:txBody>
      </p:sp>
      <p:sp>
        <p:nvSpPr>
          <p:cNvPr id="14" name="Rectangle 13"/>
          <p:cNvSpPr/>
          <p:nvPr/>
        </p:nvSpPr>
        <p:spPr>
          <a:xfrm>
            <a:off x="2286000" y="3016250"/>
            <a:ext cx="5183188" cy="461963"/>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00"/>
                </a:solidFill>
              </a:rPr>
              <a:t>90</a:t>
            </a:r>
          </a:p>
        </p:txBody>
      </p:sp>
      <p:sp>
        <p:nvSpPr>
          <p:cNvPr id="15" name="Rectangle 14"/>
          <p:cNvSpPr/>
          <p:nvPr/>
        </p:nvSpPr>
        <p:spPr>
          <a:xfrm>
            <a:off x="1720850" y="4562913"/>
            <a:ext cx="565150" cy="46196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00"/>
                </a:solidFill>
              </a:rPr>
              <a:t>10</a:t>
            </a:r>
          </a:p>
        </p:txBody>
      </p:sp>
      <p:sp>
        <p:nvSpPr>
          <p:cNvPr id="16" name="Rectangle 15"/>
          <p:cNvSpPr/>
          <p:nvPr/>
        </p:nvSpPr>
        <p:spPr>
          <a:xfrm>
            <a:off x="2286000" y="4562913"/>
            <a:ext cx="5183188" cy="461962"/>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00"/>
                </a:solidFill>
              </a:rPr>
              <a:t>90</a:t>
            </a:r>
          </a:p>
        </p:txBody>
      </p:sp>
      <p:sp>
        <p:nvSpPr>
          <p:cNvPr id="2" name="Rectangle 1"/>
          <p:cNvSpPr/>
          <p:nvPr/>
        </p:nvSpPr>
        <p:spPr>
          <a:xfrm>
            <a:off x="1709305" y="1951182"/>
            <a:ext cx="565150" cy="1065068"/>
          </a:xfrm>
          <a:prstGeom prst="rect">
            <a:avLst/>
          </a:prstGeom>
          <a:gradFill flip="none" rotWithShape="1">
            <a:gsLst>
              <a:gs pos="0">
                <a:schemeClr val="accent5">
                  <a:lumMod val="60000"/>
                  <a:lumOff val="40000"/>
                </a:schemeClr>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74456" y="1951182"/>
            <a:ext cx="5194732" cy="1065068"/>
          </a:xfrm>
          <a:prstGeom prst="rect">
            <a:avLst/>
          </a:prstGeom>
          <a:gradFill flip="none" rotWithShape="1">
            <a:gsLst>
              <a:gs pos="0">
                <a:schemeClr val="bg2">
                  <a:lumMod val="90000"/>
                </a:schemeClr>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20850" y="3497845"/>
            <a:ext cx="565150" cy="1065068"/>
          </a:xfrm>
          <a:prstGeom prst="rect">
            <a:avLst/>
          </a:prstGeom>
          <a:gradFill flip="none" rotWithShape="1">
            <a:gsLst>
              <a:gs pos="0">
                <a:schemeClr val="accent5">
                  <a:lumMod val="60000"/>
                  <a:lumOff val="40000"/>
                </a:schemeClr>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86000" y="3497845"/>
            <a:ext cx="5194732" cy="1065068"/>
          </a:xfrm>
          <a:prstGeom prst="rect">
            <a:avLst/>
          </a:prstGeom>
          <a:gradFill flip="none" rotWithShape="1">
            <a:gsLst>
              <a:gs pos="0">
                <a:schemeClr val="bg2">
                  <a:lumMod val="90000"/>
                </a:schemeClr>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000"/>
                                        <p:tgtEl>
                                          <p:spTgt spid="10"/>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Candara" charset="0"/>
                <a:ea typeface="ＭＳ Ｐゴシック" charset="0"/>
              </a:rPr>
              <a:t>Competition-based acquisition</a:t>
            </a:r>
          </a:p>
        </p:txBody>
      </p:sp>
      <p:sp>
        <p:nvSpPr>
          <p:cNvPr id="3" name="Content Placeholder 2"/>
          <p:cNvSpPr>
            <a:spLocks noGrp="1"/>
          </p:cNvSpPr>
          <p:nvPr>
            <p:ph idx="1"/>
          </p:nvPr>
        </p:nvSpPr>
        <p:spPr>
          <a:xfrm>
            <a:off x="457200" y="1477963"/>
            <a:ext cx="8229600" cy="4772025"/>
          </a:xfrm>
        </p:spPr>
        <p:txBody>
          <a:bodyPr/>
          <a:lstStyle/>
          <a:p>
            <a:pPr>
              <a:defRPr/>
            </a:pPr>
            <a:r>
              <a:rPr lang="en-US" dirty="0" smtClean="0"/>
              <a:t>Given a input that contains structures generated by two </a:t>
            </a:r>
            <a:r>
              <a:rPr lang="en-US" dirty="0" smtClean="0"/>
              <a:t>grammars </a:t>
            </a:r>
            <a:r>
              <a:rPr lang="en-US" dirty="0" smtClean="0"/>
              <a:t>(G</a:t>
            </a:r>
            <a:r>
              <a:rPr lang="en-US" baseline="-25000" dirty="0" smtClean="0"/>
              <a:t>1</a:t>
            </a:r>
            <a:r>
              <a:rPr lang="en-US" dirty="0" smtClean="0"/>
              <a:t>, G</a:t>
            </a:r>
            <a:r>
              <a:rPr lang="en-US" baseline="-25000" dirty="0" smtClean="0"/>
              <a:t>2</a:t>
            </a:r>
            <a:r>
              <a:rPr lang="en-US" dirty="0" smtClean="0"/>
              <a:t>), a child is expected to learn both.</a:t>
            </a:r>
          </a:p>
          <a:p>
            <a:pPr>
              <a:defRPr/>
            </a:pPr>
            <a:r>
              <a:rPr lang="en-US" dirty="0" smtClean="0"/>
              <a:t>Faced with data, a child picks a potential grammar, with probability </a:t>
            </a:r>
            <a:r>
              <a:rPr lang="en-US" i="1" dirty="0" smtClean="0"/>
              <a:t>p</a:t>
            </a:r>
            <a:r>
              <a:rPr lang="en-US" i="1" baseline="-25000" dirty="0" smtClean="0"/>
              <a:t>1</a:t>
            </a:r>
            <a:r>
              <a:rPr lang="en-US" i="1" dirty="0" smtClean="0"/>
              <a:t>, p</a:t>
            </a:r>
            <a:r>
              <a:rPr lang="en-US" i="1" baseline="-25000" dirty="0" smtClean="0"/>
              <a:t>2</a:t>
            </a:r>
            <a:r>
              <a:rPr lang="en-US" dirty="0" smtClean="0"/>
              <a:t>, and tries to analyze the input with it.</a:t>
            </a:r>
          </a:p>
          <a:p>
            <a:pPr lvl="1">
              <a:defRPr/>
            </a:pPr>
            <a:r>
              <a:rPr lang="en-US" dirty="0" smtClean="0"/>
              <a:t>Success:  increase the probability of picking that grammar in future</a:t>
            </a:r>
          </a:p>
          <a:p>
            <a:pPr lvl="1">
              <a:defRPr/>
            </a:pPr>
            <a:r>
              <a:rPr lang="en-US" dirty="0" smtClean="0"/>
              <a:t>Failure: decrease the probability of picking that grammar in future</a:t>
            </a:r>
          </a:p>
          <a:p>
            <a:pPr>
              <a:defRPr/>
            </a:pPr>
            <a:r>
              <a:rPr lang="en-US" dirty="0" smtClean="0"/>
              <a:t>If the input from </a:t>
            </a:r>
            <a:r>
              <a:rPr lang="en-US" b="1" dirty="0" smtClean="0">
                <a:solidFill>
                  <a:srgbClr val="646B86"/>
                </a:solidFill>
              </a:rPr>
              <a:t>each</a:t>
            </a:r>
            <a:r>
              <a:rPr lang="en-US" dirty="0" smtClean="0">
                <a:solidFill>
                  <a:srgbClr val="646B86"/>
                </a:solidFill>
              </a:rPr>
              <a:t> </a:t>
            </a:r>
            <a:r>
              <a:rPr lang="en-US" dirty="0" smtClean="0"/>
              <a:t>grammar is </a:t>
            </a:r>
            <a:r>
              <a:rPr lang="en-US" b="1" dirty="0" smtClean="0">
                <a:solidFill>
                  <a:srgbClr val="646B86"/>
                </a:solidFill>
              </a:rPr>
              <a:t>unambiguous</a:t>
            </a:r>
            <a:r>
              <a:rPr lang="en-US" dirty="0" smtClean="0"/>
              <a:t>, (each sentence produced can only be analyzed by a single grammar), the child will acquire variation in the same proportions as the previous generation.</a:t>
            </a:r>
          </a:p>
          <a:p>
            <a:pPr marL="0" indent="0">
              <a:buFont typeface="Wingdings" charset="0"/>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Candara" charset="0"/>
                <a:ea typeface="ＭＳ Ｐゴシック" charset="0"/>
              </a:rPr>
              <a:t>Competition-based acquisition</a:t>
            </a:r>
          </a:p>
        </p:txBody>
      </p:sp>
      <p:sp>
        <p:nvSpPr>
          <p:cNvPr id="3" name="Content Placeholder 2"/>
          <p:cNvSpPr>
            <a:spLocks noGrp="1"/>
          </p:cNvSpPr>
          <p:nvPr>
            <p:ph idx="1"/>
          </p:nvPr>
        </p:nvSpPr>
        <p:spPr>
          <a:xfrm>
            <a:off x="457200" y="1477963"/>
            <a:ext cx="8229600" cy="4772025"/>
          </a:xfrm>
        </p:spPr>
        <p:txBody>
          <a:bodyPr/>
          <a:lstStyle/>
          <a:p>
            <a:pPr>
              <a:defRPr/>
            </a:pPr>
            <a:r>
              <a:rPr lang="en-US" dirty="0" smtClean="0"/>
              <a:t>Given a input that contains structures generated by two grammars (G</a:t>
            </a:r>
            <a:r>
              <a:rPr lang="en-US" baseline="-25000" dirty="0" smtClean="0"/>
              <a:t>1</a:t>
            </a:r>
            <a:r>
              <a:rPr lang="en-US" dirty="0" smtClean="0"/>
              <a:t>, G</a:t>
            </a:r>
            <a:r>
              <a:rPr lang="en-US" baseline="-25000" dirty="0" smtClean="0"/>
              <a:t>2</a:t>
            </a:r>
            <a:r>
              <a:rPr lang="en-US" dirty="0" smtClean="0"/>
              <a:t>), a child is expected to learn both.</a:t>
            </a:r>
          </a:p>
          <a:p>
            <a:pPr>
              <a:defRPr/>
            </a:pPr>
            <a:r>
              <a:rPr lang="en-US" dirty="0" smtClean="0"/>
              <a:t>Faced with data, a child picks a potential grammar, with probability </a:t>
            </a:r>
            <a:r>
              <a:rPr lang="en-US" i="1" dirty="0" smtClean="0"/>
              <a:t>p</a:t>
            </a:r>
            <a:r>
              <a:rPr lang="en-US" i="1" baseline="-25000" dirty="0" smtClean="0"/>
              <a:t>1</a:t>
            </a:r>
            <a:r>
              <a:rPr lang="en-US" i="1" dirty="0" smtClean="0"/>
              <a:t>, p</a:t>
            </a:r>
            <a:r>
              <a:rPr lang="en-US" i="1" baseline="-25000" dirty="0" smtClean="0"/>
              <a:t>2</a:t>
            </a:r>
            <a:r>
              <a:rPr lang="en-US" dirty="0" smtClean="0"/>
              <a:t>, and tries to analyze the input with it.</a:t>
            </a:r>
          </a:p>
          <a:p>
            <a:pPr lvl="1">
              <a:defRPr/>
            </a:pPr>
            <a:r>
              <a:rPr lang="en-US" dirty="0" smtClean="0"/>
              <a:t>Success:  increase the probability of picking that grammar in future</a:t>
            </a:r>
          </a:p>
          <a:p>
            <a:pPr lvl="1">
              <a:defRPr/>
            </a:pPr>
            <a:r>
              <a:rPr lang="en-US" dirty="0" smtClean="0"/>
              <a:t>Failure: decrease the probability of picking that grammar in future</a:t>
            </a:r>
          </a:p>
          <a:p>
            <a:pPr>
              <a:defRPr/>
            </a:pPr>
            <a:r>
              <a:rPr lang="en-US" dirty="0" smtClean="0"/>
              <a:t>If some of the input is </a:t>
            </a:r>
            <a:r>
              <a:rPr lang="en-US" b="1" dirty="0" smtClean="0">
                <a:solidFill>
                  <a:srgbClr val="646B86"/>
                </a:solidFill>
              </a:rPr>
              <a:t>ambiguous</a:t>
            </a:r>
            <a:r>
              <a:rPr lang="en-US" dirty="0" smtClean="0"/>
              <a:t> (could be analyzed with either grammar), more interesting things happen...</a:t>
            </a:r>
          </a:p>
          <a:p>
            <a:pPr marL="0" indent="0">
              <a:buFont typeface="Wingdings" charset="0"/>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Candara" charset="0"/>
                <a:ea typeface="ＭＳ Ｐゴシック" charset="0"/>
              </a:rPr>
              <a:t>Competition-based acquisition</a:t>
            </a:r>
          </a:p>
        </p:txBody>
      </p:sp>
      <p:sp>
        <p:nvSpPr>
          <p:cNvPr id="95234" name="Content Placeholder 2"/>
          <p:cNvSpPr>
            <a:spLocks noGrp="1"/>
          </p:cNvSpPr>
          <p:nvPr>
            <p:ph idx="1"/>
          </p:nvPr>
        </p:nvSpPr>
        <p:spPr>
          <a:xfrm>
            <a:off x="457200" y="1443038"/>
            <a:ext cx="8229600" cy="4806950"/>
          </a:xfrm>
        </p:spPr>
        <p:txBody>
          <a:bodyPr/>
          <a:lstStyle/>
          <a:p>
            <a:r>
              <a:rPr lang="en-US" dirty="0">
                <a:latin typeface="Candara" charset="0"/>
                <a:ea typeface="ＭＳ Ｐゴシック" charset="0"/>
                <a:cs typeface="ＭＳ Ｐゴシック" charset="0"/>
              </a:rPr>
              <a:t>If a sentence is </a:t>
            </a:r>
            <a:r>
              <a:rPr lang="en-US" b="1" dirty="0">
                <a:solidFill>
                  <a:schemeClr val="tx2"/>
                </a:solidFill>
                <a:latin typeface="Candara" charset="0"/>
                <a:ea typeface="ＭＳ Ｐゴシック" charset="0"/>
                <a:cs typeface="ＭＳ Ｐゴシック" charset="0"/>
              </a:rPr>
              <a:t>ambiguo</a:t>
            </a:r>
            <a:r>
              <a:rPr lang="en-US" b="1" dirty="0">
                <a:solidFill>
                  <a:srgbClr val="646B86"/>
                </a:solidFill>
                <a:latin typeface="Candara" charset="0"/>
                <a:ea typeface="ＭＳ Ｐゴシック" charset="0"/>
                <a:cs typeface="ＭＳ Ｐゴシック" charset="0"/>
              </a:rPr>
              <a:t>us</a:t>
            </a:r>
            <a:r>
              <a:rPr lang="en-US" dirty="0">
                <a:latin typeface="Candara" charset="0"/>
                <a:ea typeface="ＭＳ Ｐゴシック" charset="0"/>
                <a:cs typeface="ＭＳ Ｐゴシック" charset="0"/>
              </a:rPr>
              <a:t> (could be analyzed with either grammar), whichever grammar the child picks to analyze it will succeed. Overall there will be no effect on the probability of either grammar.</a:t>
            </a:r>
          </a:p>
          <a:p>
            <a:r>
              <a:rPr lang="en-US" dirty="0">
                <a:latin typeface="Candara" charset="0"/>
                <a:ea typeface="ＭＳ Ｐゴシック" charset="0"/>
                <a:cs typeface="ＭＳ Ｐゴシック" charset="0"/>
              </a:rPr>
              <a:t>If a sentence is </a:t>
            </a:r>
            <a:r>
              <a:rPr lang="en-US" b="1" dirty="0">
                <a:solidFill>
                  <a:srgbClr val="646B86"/>
                </a:solidFill>
                <a:latin typeface="Candara" charset="0"/>
                <a:ea typeface="ＭＳ Ｐゴシック" charset="0"/>
                <a:cs typeface="ＭＳ Ｐゴシック" charset="0"/>
              </a:rPr>
              <a:t>unambiguous</a:t>
            </a:r>
            <a:r>
              <a:rPr lang="en-US" dirty="0">
                <a:latin typeface="Candara" charset="0"/>
                <a:ea typeface="ＭＳ Ｐゴシック" charset="0"/>
                <a:cs typeface="ＭＳ Ｐゴシック" charset="0"/>
              </a:rPr>
              <a:t> (e.g. only analyzable with G</a:t>
            </a:r>
            <a:r>
              <a:rPr lang="en-US" baseline="-25000" dirty="0">
                <a:latin typeface="Candara" charset="0"/>
                <a:ea typeface="ＭＳ Ｐゴシック" charset="0"/>
                <a:cs typeface="ＭＳ Ｐゴシック" charset="0"/>
              </a:rPr>
              <a:t>1</a:t>
            </a:r>
            <a:r>
              <a:rPr lang="en-US" dirty="0">
                <a:latin typeface="Candara" charset="0"/>
                <a:ea typeface="ＭＳ Ｐゴシック" charset="0"/>
                <a:cs typeface="ＭＳ Ｐゴシック" charset="0"/>
              </a:rPr>
              <a:t>)</a:t>
            </a:r>
          </a:p>
          <a:p>
            <a:pPr lvl="1"/>
            <a:r>
              <a:rPr lang="en-US" dirty="0">
                <a:latin typeface="Candara" charset="0"/>
                <a:ea typeface="ＭＳ Ｐゴシック" charset="0"/>
              </a:rPr>
              <a:t>if G</a:t>
            </a:r>
            <a:r>
              <a:rPr lang="en-US" baseline="-25000" dirty="0">
                <a:latin typeface="Candara" charset="0"/>
                <a:ea typeface="ＭＳ Ｐゴシック" charset="0"/>
              </a:rPr>
              <a:t>1</a:t>
            </a:r>
            <a:r>
              <a:rPr lang="en-US" dirty="0">
                <a:latin typeface="Candara" charset="0"/>
                <a:ea typeface="ＭＳ Ｐゴシック" charset="0"/>
              </a:rPr>
              <a:t> is picked, it will be “rewarded” (its probability of future use will increase)</a:t>
            </a:r>
          </a:p>
          <a:p>
            <a:pPr lvl="1"/>
            <a:r>
              <a:rPr lang="en-US" dirty="0">
                <a:latin typeface="Candara" charset="0"/>
                <a:ea typeface="ＭＳ Ｐゴシック" charset="0"/>
              </a:rPr>
              <a:t>if G</a:t>
            </a:r>
            <a:r>
              <a:rPr lang="en-US" baseline="-25000" dirty="0">
                <a:latin typeface="Candara" charset="0"/>
                <a:ea typeface="ＭＳ Ｐゴシック" charset="0"/>
              </a:rPr>
              <a:t>2</a:t>
            </a:r>
            <a:r>
              <a:rPr lang="en-US" dirty="0">
                <a:latin typeface="Candara" charset="0"/>
                <a:ea typeface="ＭＳ Ｐゴシック" charset="0"/>
              </a:rPr>
              <a:t> is picked, it will be “punished” (its probability of future use will decrease)</a:t>
            </a:r>
          </a:p>
          <a:p>
            <a:r>
              <a:rPr lang="en-US" dirty="0" smtClean="0">
                <a:latin typeface="Candara" charset="0"/>
                <a:ea typeface="ＭＳ Ｐゴシック" charset="0"/>
                <a:cs typeface="ＭＳ Ｐゴシック" charset="0"/>
              </a:rPr>
              <a:t>Corollary:  </a:t>
            </a:r>
            <a:r>
              <a:rPr lang="en-US" dirty="0">
                <a:latin typeface="Candara" charset="0"/>
                <a:ea typeface="ＭＳ Ｐゴシック" charset="0"/>
                <a:cs typeface="ＭＳ Ｐゴシック" charset="0"/>
              </a:rPr>
              <a:t>a grammar which produces a </a:t>
            </a:r>
            <a:r>
              <a:rPr lang="en-US" dirty="0">
                <a:solidFill>
                  <a:srgbClr val="646B86"/>
                </a:solidFill>
                <a:latin typeface="Candara" charset="0"/>
                <a:ea typeface="ＭＳ Ｐゴシック" charset="0"/>
                <a:cs typeface="ＭＳ Ｐゴシック" charset="0"/>
              </a:rPr>
              <a:t>higher proportion </a:t>
            </a:r>
            <a:r>
              <a:rPr lang="en-US" dirty="0">
                <a:latin typeface="Candara" charset="0"/>
                <a:ea typeface="ＭＳ Ｐゴシック" charset="0"/>
                <a:cs typeface="ＭＳ Ｐゴシック" charset="0"/>
              </a:rPr>
              <a:t>of </a:t>
            </a:r>
            <a:r>
              <a:rPr lang="en-US" dirty="0">
                <a:solidFill>
                  <a:srgbClr val="646B86"/>
                </a:solidFill>
                <a:latin typeface="Candara" charset="0"/>
                <a:ea typeface="ＭＳ Ｐゴシック" charset="0"/>
                <a:cs typeface="ＭＳ Ｐゴシック" charset="0"/>
              </a:rPr>
              <a:t>unambiguous</a:t>
            </a:r>
            <a:r>
              <a:rPr lang="en-US" dirty="0">
                <a:latin typeface="Candara" charset="0"/>
                <a:ea typeface="ＭＳ Ｐゴシック" charset="0"/>
                <a:cs typeface="ＭＳ Ｐゴシック" charset="0"/>
              </a:rPr>
              <a:t> sentences will have its probability of use augmented more often.</a:t>
            </a:r>
          </a:p>
          <a:p>
            <a:endParaRPr lang="en-US" dirty="0">
              <a:latin typeface="Candar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Candara" charset="0"/>
                <a:ea typeface="ＭＳ Ｐゴシック" charset="0"/>
              </a:rPr>
              <a:t>Competition-based acquisition</a:t>
            </a:r>
          </a:p>
        </p:txBody>
      </p:sp>
      <p:sp>
        <p:nvSpPr>
          <p:cNvPr id="95234" name="Content Placeholder 2"/>
          <p:cNvSpPr>
            <a:spLocks noGrp="1"/>
          </p:cNvSpPr>
          <p:nvPr>
            <p:ph idx="1"/>
          </p:nvPr>
        </p:nvSpPr>
        <p:spPr>
          <a:xfrm>
            <a:off x="457200" y="1443038"/>
            <a:ext cx="8229600" cy="4806950"/>
          </a:xfrm>
        </p:spPr>
        <p:txBody>
          <a:bodyPr/>
          <a:lstStyle/>
          <a:p>
            <a:pPr marL="900113" indent="-900113">
              <a:buNone/>
            </a:pPr>
            <a:r>
              <a:rPr lang="en-US" dirty="0" smtClean="0">
                <a:latin typeface="Candara" charset="0"/>
                <a:ea typeface="ＭＳ Ｐゴシック" charset="0"/>
                <a:cs typeface="ＭＳ Ｐゴシック" charset="0"/>
              </a:rPr>
              <a:t>α	the proportion of sentences produced by G</a:t>
            </a:r>
            <a:r>
              <a:rPr lang="en-US" baseline="-25000" dirty="0" smtClean="0">
                <a:latin typeface="Candara" charset="0"/>
                <a:ea typeface="ＭＳ Ｐゴシック" charset="0"/>
                <a:cs typeface="ＭＳ Ｐゴシック" charset="0"/>
              </a:rPr>
              <a:t>1</a:t>
            </a:r>
            <a:r>
              <a:rPr lang="en-US" dirty="0" smtClean="0">
                <a:latin typeface="Candara" charset="0"/>
                <a:ea typeface="ＭＳ Ｐゴシック" charset="0"/>
                <a:cs typeface="ＭＳ Ｐゴシック" charset="0"/>
              </a:rPr>
              <a:t> that are unambiguously attributable to G</a:t>
            </a:r>
            <a:r>
              <a:rPr lang="en-US" baseline="-25000" dirty="0" smtClean="0">
                <a:latin typeface="Candara" charset="0"/>
                <a:ea typeface="ＭＳ Ｐゴシック" charset="0"/>
                <a:cs typeface="ＭＳ Ｐゴシック" charset="0"/>
              </a:rPr>
              <a:t>1</a:t>
            </a:r>
            <a:r>
              <a:rPr lang="en-US" dirty="0" smtClean="0">
                <a:latin typeface="Candara" charset="0"/>
                <a:ea typeface="ＭＳ Ｐゴシック" charset="0"/>
                <a:cs typeface="ＭＳ Ｐゴシック" charset="0"/>
              </a:rPr>
              <a:t> (the </a:t>
            </a:r>
            <a:r>
              <a:rPr lang="en-US" dirty="0" smtClean="0">
                <a:solidFill>
                  <a:schemeClr val="tx2"/>
                </a:solidFill>
                <a:latin typeface="Candara" charset="0"/>
                <a:ea typeface="ＭＳ Ｐゴシック" charset="0"/>
                <a:cs typeface="ＭＳ Ｐゴシック" charset="0"/>
              </a:rPr>
              <a:t>advantage</a:t>
            </a:r>
            <a:r>
              <a:rPr lang="en-US" dirty="0" smtClean="0">
                <a:latin typeface="Candara" charset="0"/>
                <a:ea typeface="ＭＳ Ｐゴシック" charset="0"/>
                <a:cs typeface="ＭＳ Ｐゴシック" charset="0"/>
              </a:rPr>
              <a:t> of G</a:t>
            </a:r>
            <a:r>
              <a:rPr lang="en-US" baseline="-25000" dirty="0" smtClean="0">
                <a:latin typeface="Candara" charset="0"/>
                <a:ea typeface="ＭＳ Ｐゴシック" charset="0"/>
                <a:cs typeface="ＭＳ Ｐゴシック" charset="0"/>
              </a:rPr>
              <a:t>1</a:t>
            </a:r>
            <a:r>
              <a:rPr lang="en-US" dirty="0" smtClean="0">
                <a:latin typeface="Candara" charset="0"/>
                <a:ea typeface="ＭＳ Ｐゴシック" charset="0"/>
                <a:cs typeface="ＭＳ Ｐゴシック" charset="0"/>
              </a:rPr>
              <a:t>)</a:t>
            </a:r>
          </a:p>
          <a:p>
            <a:pPr marL="900113" indent="-900113">
              <a:buNone/>
            </a:pPr>
            <a:r>
              <a:rPr lang="en-US" dirty="0" smtClean="0">
                <a:latin typeface="Candara" charset="0"/>
                <a:ea typeface="ＭＳ Ｐゴシック" charset="0"/>
                <a:cs typeface="ＭＳ Ｐゴシック" charset="0"/>
              </a:rPr>
              <a:t>β	the proportion of sentences produced by G</a:t>
            </a:r>
            <a:r>
              <a:rPr lang="en-US" baseline="-25000" dirty="0" smtClean="0">
                <a:latin typeface="Candara" charset="0"/>
                <a:ea typeface="ＭＳ Ｐゴシック" charset="0"/>
                <a:cs typeface="ＭＳ Ｐゴシック" charset="0"/>
              </a:rPr>
              <a:t>2</a:t>
            </a:r>
            <a:r>
              <a:rPr lang="en-US" dirty="0" smtClean="0">
                <a:latin typeface="Candara" charset="0"/>
                <a:ea typeface="ＭＳ Ｐゴシック" charset="0"/>
                <a:cs typeface="ＭＳ Ｐゴシック" charset="0"/>
              </a:rPr>
              <a:t> that are unambiguously attributable to G</a:t>
            </a:r>
            <a:r>
              <a:rPr lang="en-US" baseline="-25000" dirty="0" smtClean="0">
                <a:latin typeface="Candara" charset="0"/>
                <a:ea typeface="ＭＳ Ｐゴシック" charset="0"/>
                <a:cs typeface="ＭＳ Ｐゴシック" charset="0"/>
              </a:rPr>
              <a:t>2 </a:t>
            </a:r>
            <a:r>
              <a:rPr lang="en-US" dirty="0">
                <a:latin typeface="Candara" charset="0"/>
                <a:ea typeface="ＭＳ Ｐゴシック" charset="0"/>
                <a:cs typeface="ＭＳ Ｐゴシック" charset="0"/>
              </a:rPr>
              <a:t>(the </a:t>
            </a:r>
            <a:r>
              <a:rPr lang="en-US" dirty="0">
                <a:solidFill>
                  <a:schemeClr val="tx2"/>
                </a:solidFill>
                <a:latin typeface="Candara" charset="0"/>
                <a:ea typeface="ＭＳ Ｐゴシック" charset="0"/>
                <a:cs typeface="ＭＳ Ｐゴシック" charset="0"/>
              </a:rPr>
              <a:t>advantage</a:t>
            </a:r>
            <a:r>
              <a:rPr lang="en-US" dirty="0">
                <a:latin typeface="Candara" charset="0"/>
                <a:ea typeface="ＭＳ Ｐゴシック" charset="0"/>
                <a:cs typeface="ＭＳ Ｐゴシック" charset="0"/>
              </a:rPr>
              <a:t> of </a:t>
            </a:r>
            <a:r>
              <a:rPr lang="en-US" dirty="0" smtClean="0">
                <a:latin typeface="Candara" charset="0"/>
                <a:ea typeface="ＭＳ Ｐゴシック" charset="0"/>
                <a:cs typeface="ＭＳ Ｐゴシック" charset="0"/>
              </a:rPr>
              <a:t>G</a:t>
            </a:r>
            <a:r>
              <a:rPr lang="en-US" baseline="-25000" dirty="0" smtClean="0">
                <a:latin typeface="Candara" charset="0"/>
                <a:ea typeface="ＭＳ Ｐゴシック" charset="0"/>
                <a:cs typeface="ＭＳ Ｐゴシック" charset="0"/>
              </a:rPr>
              <a:t>2</a:t>
            </a:r>
            <a:r>
              <a:rPr lang="en-US" dirty="0" smtClean="0">
                <a:latin typeface="Candara" charset="0"/>
                <a:ea typeface="ＭＳ Ｐゴシック" charset="0"/>
                <a:cs typeface="ＭＳ Ｐゴシック" charset="0"/>
              </a:rPr>
              <a:t>)</a:t>
            </a:r>
          </a:p>
          <a:p>
            <a:pPr marL="900113" indent="-900113">
              <a:buNone/>
            </a:pPr>
            <a:r>
              <a:rPr lang="en-US" dirty="0" err="1" smtClean="0">
                <a:latin typeface="Candara" charset="0"/>
                <a:ea typeface="ＭＳ Ｐゴシック" charset="0"/>
                <a:cs typeface="ＭＳ Ｐゴシック" charset="0"/>
              </a:rPr>
              <a:t>p</a:t>
            </a:r>
            <a:r>
              <a:rPr lang="en-US" baseline="-25000" dirty="0" err="1" smtClean="0">
                <a:latin typeface="Candara" charset="0"/>
                <a:ea typeface="ＭＳ Ｐゴシック" charset="0"/>
                <a:cs typeface="ＭＳ Ｐゴシック" charset="0"/>
              </a:rPr>
              <a:t>n</a:t>
            </a:r>
            <a:r>
              <a:rPr lang="en-US" dirty="0" smtClean="0">
                <a:latin typeface="Candara" charset="0"/>
                <a:ea typeface="ＭＳ Ｐゴシック" charset="0"/>
                <a:cs typeface="ＭＳ Ｐゴシック" charset="0"/>
              </a:rPr>
              <a:t>	For generation </a:t>
            </a:r>
            <a:r>
              <a:rPr lang="en-US" i="1" dirty="0" smtClean="0">
                <a:latin typeface="Candara" charset="0"/>
                <a:ea typeface="ＭＳ Ｐゴシック" charset="0"/>
                <a:cs typeface="ＭＳ Ｐゴシック" charset="0"/>
              </a:rPr>
              <a:t>n</a:t>
            </a:r>
            <a:r>
              <a:rPr lang="en-US" dirty="0" smtClean="0">
                <a:latin typeface="Candara" charset="0"/>
                <a:ea typeface="ＭＳ Ｐゴシック" charset="0"/>
                <a:cs typeface="ＭＳ Ｐゴシック" charset="0"/>
              </a:rPr>
              <a:t>, the proportion of times G</a:t>
            </a:r>
            <a:r>
              <a:rPr lang="en-US" baseline="-25000" dirty="0" smtClean="0">
                <a:latin typeface="Candara" charset="0"/>
                <a:ea typeface="ＭＳ Ｐゴシック" charset="0"/>
                <a:cs typeface="ＭＳ Ｐゴシック" charset="0"/>
              </a:rPr>
              <a:t>1</a:t>
            </a:r>
            <a:r>
              <a:rPr lang="en-US" dirty="0" smtClean="0">
                <a:latin typeface="Candara" charset="0"/>
                <a:ea typeface="ＭＳ Ｐゴシック" charset="0"/>
                <a:cs typeface="ＭＳ Ｐゴシック" charset="0"/>
              </a:rPr>
              <a:t> is used to generate a sentence</a:t>
            </a:r>
          </a:p>
          <a:p>
            <a:pPr marL="900113" indent="-900113">
              <a:buNone/>
            </a:pPr>
            <a:r>
              <a:rPr lang="en-US" dirty="0" err="1" smtClean="0">
                <a:latin typeface="Candara" charset="0"/>
                <a:ea typeface="ＭＳ Ｐゴシック" charset="0"/>
                <a:cs typeface="ＭＳ Ｐゴシック" charset="0"/>
              </a:rPr>
              <a:t>q</a:t>
            </a:r>
            <a:r>
              <a:rPr lang="en-US" baseline="-25000" dirty="0" err="1" smtClean="0">
                <a:latin typeface="Candara" charset="0"/>
                <a:ea typeface="ＭＳ Ｐゴシック" charset="0"/>
                <a:cs typeface="ＭＳ Ｐゴシック" charset="0"/>
              </a:rPr>
              <a:t>n</a:t>
            </a:r>
            <a:r>
              <a:rPr lang="en-US" dirty="0" smtClean="0">
                <a:latin typeface="Candara" charset="0"/>
                <a:ea typeface="ＭＳ Ｐゴシック" charset="0"/>
                <a:cs typeface="ＭＳ Ｐゴシック" charset="0"/>
              </a:rPr>
              <a:t>	For generation </a:t>
            </a:r>
            <a:r>
              <a:rPr lang="en-US" i="1" dirty="0" smtClean="0">
                <a:latin typeface="Candara" charset="0"/>
                <a:ea typeface="ＭＳ Ｐゴシック" charset="0"/>
                <a:cs typeface="ＭＳ Ｐゴシック" charset="0"/>
              </a:rPr>
              <a:t>n</a:t>
            </a:r>
            <a:r>
              <a:rPr lang="en-US" dirty="0" smtClean="0">
                <a:latin typeface="Candara" charset="0"/>
                <a:ea typeface="ＭＳ Ｐゴシック" charset="0"/>
                <a:cs typeface="ＭＳ Ｐゴシック" charset="0"/>
              </a:rPr>
              <a:t>, the proportion of times G</a:t>
            </a:r>
            <a:r>
              <a:rPr lang="en-US" baseline="-25000" dirty="0" smtClean="0">
                <a:latin typeface="Candara" charset="0"/>
                <a:ea typeface="ＭＳ Ｐゴシック" charset="0"/>
                <a:cs typeface="ＭＳ Ｐゴシック" charset="0"/>
              </a:rPr>
              <a:t>2</a:t>
            </a:r>
            <a:r>
              <a:rPr lang="en-US" dirty="0" smtClean="0">
                <a:latin typeface="Candara" charset="0"/>
                <a:ea typeface="ＭＳ Ｐゴシック" charset="0"/>
                <a:cs typeface="ＭＳ Ｐゴシック" charset="0"/>
              </a:rPr>
              <a:t> is used to generate a sentence</a:t>
            </a:r>
          </a:p>
          <a:p>
            <a:pPr marL="900113" indent="-900113">
              <a:buNone/>
            </a:pPr>
            <a:endParaRPr lang="en-US" dirty="0">
              <a:latin typeface="Candara" charset="0"/>
              <a:ea typeface="ＭＳ Ｐゴシック" charset="0"/>
              <a:cs typeface="ＭＳ Ｐゴシック" charset="0"/>
            </a:endParaRPr>
          </a:p>
          <a:p>
            <a:pPr marL="900113" indent="-900113">
              <a:buNone/>
            </a:pPr>
            <a:r>
              <a:rPr lang="en-US" dirty="0" smtClean="0">
                <a:latin typeface="Candara" charset="0"/>
                <a:ea typeface="ＭＳ Ｐゴシック" charset="0"/>
                <a:cs typeface="ＭＳ Ｐゴシック" charset="0"/>
              </a:rPr>
              <a:t>	p</a:t>
            </a:r>
            <a:r>
              <a:rPr lang="en-US" baseline="-25000" dirty="0" smtClean="0">
                <a:latin typeface="Candara" charset="0"/>
                <a:ea typeface="ＭＳ Ｐゴシック" charset="0"/>
                <a:cs typeface="ＭＳ Ｐゴシック" charset="0"/>
              </a:rPr>
              <a:t>n+1</a:t>
            </a:r>
            <a:r>
              <a:rPr lang="en-US" dirty="0" smtClean="0">
                <a:latin typeface="Candara" charset="0"/>
                <a:ea typeface="ＭＳ Ｐゴシック" charset="0"/>
                <a:cs typeface="ＭＳ Ｐゴシック" charset="0"/>
              </a:rPr>
              <a:t>: q</a:t>
            </a:r>
            <a:r>
              <a:rPr lang="en-US" baseline="-25000" dirty="0" smtClean="0">
                <a:latin typeface="Candara" charset="0"/>
                <a:ea typeface="ＭＳ Ｐゴシック" charset="0"/>
                <a:cs typeface="ＭＳ Ｐゴシック" charset="0"/>
              </a:rPr>
              <a:t>n+1</a:t>
            </a:r>
            <a:r>
              <a:rPr lang="en-US" dirty="0" smtClean="0">
                <a:latin typeface="Candara" charset="0"/>
                <a:ea typeface="ＭＳ Ｐゴシック" charset="0"/>
                <a:cs typeface="ＭＳ Ｐゴシック" charset="0"/>
              </a:rPr>
              <a:t>  =  α</a:t>
            </a:r>
            <a:r>
              <a:rPr lang="en-US" dirty="0" err="1" smtClean="0">
                <a:latin typeface="Candara" charset="0"/>
                <a:ea typeface="ＭＳ Ｐゴシック" charset="0"/>
                <a:cs typeface="ＭＳ Ｐゴシック" charset="0"/>
              </a:rPr>
              <a:t>p</a:t>
            </a:r>
            <a:r>
              <a:rPr lang="en-US" baseline="-25000" dirty="0" err="1" smtClean="0">
                <a:latin typeface="Candara" charset="0"/>
                <a:ea typeface="ＭＳ Ｐゴシック" charset="0"/>
                <a:cs typeface="ＭＳ Ｐゴシック" charset="0"/>
              </a:rPr>
              <a:t>n</a:t>
            </a:r>
            <a:r>
              <a:rPr lang="en-US" dirty="0" smtClean="0">
                <a:latin typeface="Candara" charset="0"/>
                <a:ea typeface="ＭＳ Ｐゴシック" charset="0"/>
                <a:cs typeface="ＭＳ Ｐゴシック" charset="0"/>
              </a:rPr>
              <a:t> : β</a:t>
            </a:r>
            <a:r>
              <a:rPr lang="en-US" dirty="0" err="1" smtClean="0">
                <a:latin typeface="Candara" charset="0"/>
                <a:ea typeface="ＭＳ Ｐゴシック" charset="0"/>
                <a:cs typeface="ＭＳ Ｐゴシック" charset="0"/>
              </a:rPr>
              <a:t>q</a:t>
            </a:r>
            <a:r>
              <a:rPr lang="en-US" baseline="-25000" dirty="0" err="1" smtClean="0">
                <a:latin typeface="Candara" charset="0"/>
                <a:ea typeface="ＭＳ Ｐゴシック" charset="0"/>
                <a:cs typeface="ＭＳ Ｐゴシック" charset="0"/>
              </a:rPr>
              <a:t>n</a:t>
            </a:r>
            <a:endParaRPr lang="en-US" baseline="-25000" dirty="0" smtClean="0">
              <a:latin typeface="Candara" charset="0"/>
              <a:ea typeface="ＭＳ Ｐゴシック" charset="0"/>
              <a:cs typeface="ＭＳ Ｐゴシック" charset="0"/>
            </a:endParaRPr>
          </a:p>
          <a:p>
            <a:pPr marL="900113" indent="-900113">
              <a:buNone/>
            </a:pPr>
            <a:endParaRPr lang="en-US" baseline="-25000" dirty="0">
              <a:latin typeface="Candara" charset="0"/>
              <a:ea typeface="ＭＳ Ｐゴシック" charset="0"/>
              <a:cs typeface="ＭＳ Ｐゴシック" charset="0"/>
            </a:endParaRPr>
          </a:p>
          <a:p>
            <a:pPr marL="900113" indent="-900113">
              <a:buNone/>
            </a:pPr>
            <a:r>
              <a:rPr lang="en-US" baseline="-25000" dirty="0" smtClean="0">
                <a:latin typeface="Candara" charset="0"/>
                <a:ea typeface="ＭＳ Ｐゴシック" charset="0"/>
                <a:cs typeface="ＭＳ Ｐゴシック" charset="0"/>
              </a:rPr>
              <a:t>	</a:t>
            </a:r>
            <a:r>
              <a:rPr lang="en-US" dirty="0" smtClean="0">
                <a:latin typeface="Candara" charset="0"/>
                <a:ea typeface="ＭＳ Ｐゴシック" charset="0"/>
                <a:cs typeface="ＭＳ Ｐゴシック" charset="0"/>
              </a:rPr>
              <a:t>G</a:t>
            </a:r>
            <a:r>
              <a:rPr lang="en-US" baseline="-25000" dirty="0" smtClean="0">
                <a:latin typeface="Candara" charset="0"/>
                <a:ea typeface="ＭＳ Ｐゴシック" charset="0"/>
                <a:cs typeface="ＭＳ Ｐゴシック" charset="0"/>
              </a:rPr>
              <a:t>2</a:t>
            </a:r>
            <a:r>
              <a:rPr lang="en-US" dirty="0" smtClean="0">
                <a:latin typeface="Candara" charset="0"/>
                <a:ea typeface="ＭＳ Ｐゴシック" charset="0"/>
                <a:cs typeface="ＭＳ Ｐゴシック" charset="0"/>
              </a:rPr>
              <a:t> overtakes G</a:t>
            </a:r>
            <a:r>
              <a:rPr lang="en-US" baseline="-25000" dirty="0" smtClean="0">
                <a:latin typeface="Candara" charset="0"/>
                <a:ea typeface="ＭＳ Ｐゴシック" charset="0"/>
                <a:cs typeface="ＭＳ Ｐゴシック" charset="0"/>
              </a:rPr>
              <a:t>1</a:t>
            </a:r>
            <a:r>
              <a:rPr lang="en-US" dirty="0" smtClean="0">
                <a:latin typeface="Candara" charset="0"/>
                <a:ea typeface="ＭＳ Ｐゴシック" charset="0"/>
                <a:cs typeface="ＭＳ Ｐゴシック" charset="0"/>
              </a:rPr>
              <a:t> if β &gt; </a:t>
            </a:r>
            <a:r>
              <a:rPr lang="en-US" dirty="0">
                <a:latin typeface="Candara" charset="0"/>
                <a:ea typeface="ＭＳ Ｐゴシック" charset="0"/>
                <a:cs typeface="ＭＳ Ｐゴシック" charset="0"/>
              </a:rPr>
              <a:t>α</a:t>
            </a:r>
          </a:p>
        </p:txBody>
      </p:sp>
    </p:spTree>
    <p:extLst>
      <p:ext uri="{BB962C8B-B14F-4D97-AF65-F5344CB8AC3E}">
        <p14:creationId xmlns:p14="http://schemas.microsoft.com/office/powerpoint/2010/main" val="38975586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body" idx="1"/>
          </p:nvPr>
        </p:nvSpPr>
        <p:spPr>
          <a:xfrm>
            <a:off x="685800" y="1042988"/>
            <a:ext cx="7772400" cy="5434012"/>
          </a:xfrm>
          <a:ln>
            <a:miter lim="800000"/>
            <a:headEnd/>
            <a:tailEnd/>
          </a:ln>
          <a:extLst/>
        </p:spPr>
        <p:txBody>
          <a:bodyPr/>
          <a:lstStyle/>
          <a:p>
            <a:pPr marL="533400" indent="-533400">
              <a:lnSpc>
                <a:spcPct val="90000"/>
              </a:lnSpc>
              <a:buFont typeface="Times" charset="0"/>
              <a:buNone/>
              <a:defRPr/>
            </a:pPr>
            <a:r>
              <a:rPr lang="en-US" sz="2000" dirty="0" smtClean="0">
                <a:solidFill>
                  <a:schemeClr val="tx2"/>
                </a:solidFill>
              </a:rPr>
              <a:t>V-in-situ + Embedded Verb Second (EV2)</a:t>
            </a:r>
          </a:p>
          <a:p>
            <a:pPr marL="533400" indent="-533400">
              <a:lnSpc>
                <a:spcPct val="90000"/>
              </a:lnSpc>
              <a:buFont typeface="Times" charset="0"/>
              <a:buNone/>
              <a:defRPr/>
            </a:pPr>
            <a:endParaRPr lang="en-US" sz="2000" b="1" dirty="0">
              <a:solidFill>
                <a:schemeClr val="accent1"/>
              </a:solidFill>
            </a:endParaRPr>
          </a:p>
          <a:p>
            <a:pPr marL="533400" indent="-533400">
              <a:lnSpc>
                <a:spcPct val="90000"/>
              </a:lnSpc>
              <a:buFont typeface="Times" charset="0"/>
              <a:buNone/>
              <a:defRPr/>
            </a:pPr>
            <a:r>
              <a:rPr lang="en-US" sz="2000" b="1" dirty="0" smtClean="0">
                <a:solidFill>
                  <a:schemeClr val="accent1"/>
                </a:solidFill>
              </a:rPr>
              <a:t>Danish</a:t>
            </a:r>
            <a:r>
              <a:rPr lang="en-US" sz="2000" dirty="0"/>
              <a:t>, from </a:t>
            </a:r>
            <a:r>
              <a:rPr lang="en-US" sz="2000" dirty="0" err="1"/>
              <a:t>Vikner</a:t>
            </a:r>
            <a:r>
              <a:rPr lang="en-US" sz="2000" dirty="0"/>
              <a:t> (1995), </a:t>
            </a:r>
            <a:r>
              <a:rPr lang="en-US" sz="2000" dirty="0" smtClean="0"/>
              <a:t>p. 67. </a:t>
            </a:r>
            <a:endParaRPr lang="en-US" sz="1400" dirty="0"/>
          </a:p>
          <a:p>
            <a:pPr marL="533400" indent="-533400">
              <a:lnSpc>
                <a:spcPct val="90000"/>
              </a:lnSpc>
              <a:buFont typeface="Times" charset="0"/>
              <a:buNone/>
              <a:defRPr/>
            </a:pPr>
            <a:r>
              <a:rPr lang="en-US" sz="2000" dirty="0"/>
              <a:t>1. 	</a:t>
            </a:r>
            <a:r>
              <a:rPr lang="en-US" sz="1800" dirty="0" smtClean="0">
                <a:ea typeface="Candara" charset="0"/>
                <a:cs typeface="Candara" charset="0"/>
              </a:rPr>
              <a:t>Vi   </a:t>
            </a:r>
            <a:r>
              <a:rPr lang="en-US" sz="1800" dirty="0" err="1" smtClean="0">
                <a:ea typeface="Candara" charset="0"/>
                <a:cs typeface="Candara" charset="0"/>
              </a:rPr>
              <a:t>ved</a:t>
            </a:r>
            <a:r>
              <a:rPr lang="en-US" sz="1800" dirty="0" smtClean="0">
                <a:ea typeface="Candara" charset="0"/>
                <a:cs typeface="Candara" charset="0"/>
              </a:rPr>
              <a:t> …</a:t>
            </a:r>
            <a:r>
              <a:rPr lang="en-US" altLang="ja-JP" sz="1800" dirty="0">
                <a:ea typeface="Candara" charset="0"/>
                <a:cs typeface="Candara" charset="0"/>
              </a:rPr>
              <a:t/>
            </a:r>
            <a:br>
              <a:rPr lang="en-US" altLang="ja-JP" sz="1800" dirty="0">
                <a:ea typeface="Candara" charset="0"/>
                <a:cs typeface="Candara" charset="0"/>
              </a:rPr>
            </a:br>
            <a:r>
              <a:rPr lang="en-US" altLang="ja-JP" sz="1800" i="1" dirty="0" smtClean="0">
                <a:ea typeface="Candara" charset="0"/>
                <a:cs typeface="Candara" charset="0"/>
              </a:rPr>
              <a:t>we know</a:t>
            </a:r>
            <a:endParaRPr lang="en-US" altLang="ja-JP" sz="1800" i="1" dirty="0">
              <a:ea typeface="Candara" charset="0"/>
              <a:cs typeface="Candara" charset="0"/>
            </a:endParaRPr>
          </a:p>
          <a:p>
            <a:pPr marL="533400" indent="-533400">
              <a:lnSpc>
                <a:spcPct val="90000"/>
              </a:lnSpc>
              <a:buFont typeface="Times" charset="0"/>
              <a:buNone/>
              <a:defRPr/>
            </a:pPr>
            <a:r>
              <a:rPr lang="en-US" altLang="ja-JP" sz="1800" dirty="0">
                <a:ea typeface="Candara" charset="0"/>
                <a:cs typeface="Candara" charset="0"/>
              </a:rPr>
              <a:t>	</a:t>
            </a:r>
            <a:endParaRPr lang="en-US" sz="1800" dirty="0">
              <a:ea typeface="Candara" charset="0"/>
              <a:cs typeface="Candara" charset="0"/>
            </a:endParaRPr>
          </a:p>
          <a:p>
            <a:pPr marL="533400" indent="-533400">
              <a:lnSpc>
                <a:spcPct val="90000"/>
              </a:lnSpc>
              <a:buFont typeface="Times" charset="0"/>
              <a:buNone/>
              <a:defRPr/>
            </a:pPr>
            <a:r>
              <a:rPr lang="en-US" sz="1800" dirty="0">
                <a:ea typeface="Candara" charset="0"/>
                <a:cs typeface="Candara" charset="0"/>
              </a:rPr>
              <a:t>    </a:t>
            </a:r>
            <a:r>
              <a:rPr lang="en-US" sz="1800" dirty="0" smtClean="0">
                <a:ea typeface="Candara" charset="0"/>
                <a:cs typeface="Candara" charset="0"/>
              </a:rPr>
              <a:t>a.     </a:t>
            </a:r>
            <a:r>
              <a:rPr lang="en-US" sz="1800" dirty="0">
                <a:ea typeface="Candara" charset="0"/>
                <a:cs typeface="Candara" charset="0"/>
              </a:rPr>
              <a:t>… at                                     Bo   </a:t>
            </a:r>
            <a:r>
              <a:rPr lang="en-US" sz="1800" dirty="0" err="1">
                <a:solidFill>
                  <a:srgbClr val="FF8000"/>
                </a:solidFill>
              </a:rPr>
              <a:t>ikke</a:t>
            </a:r>
            <a:r>
              <a:rPr lang="en-US" sz="1800" dirty="0">
                <a:ea typeface="Candara" charset="0"/>
                <a:cs typeface="Candara" charset="0"/>
              </a:rPr>
              <a:t> </a:t>
            </a:r>
            <a:r>
              <a:rPr lang="en-US" sz="1800" b="1" dirty="0" err="1">
                <a:solidFill>
                  <a:schemeClr val="accent2"/>
                </a:solidFill>
                <a:ea typeface="Candara" charset="0"/>
                <a:cs typeface="Candara" charset="0"/>
              </a:rPr>
              <a:t>har</a:t>
            </a:r>
            <a:r>
              <a:rPr lang="en-US" sz="1800" dirty="0">
                <a:ea typeface="Candara" charset="0"/>
                <a:cs typeface="Candara" charset="0"/>
              </a:rPr>
              <a:t>  </a:t>
            </a:r>
            <a:r>
              <a:rPr lang="en-US" sz="1800" dirty="0" err="1">
                <a:ea typeface="Candara" charset="0"/>
                <a:cs typeface="Candara" charset="0"/>
              </a:rPr>
              <a:t>læst</a:t>
            </a:r>
            <a:r>
              <a:rPr lang="en-US" sz="1800" dirty="0">
                <a:ea typeface="Candara" charset="0"/>
                <a:cs typeface="Candara" charset="0"/>
              </a:rPr>
              <a:t> </a:t>
            </a:r>
            <a:r>
              <a:rPr lang="en-US" sz="1800" dirty="0" err="1">
                <a:ea typeface="Candara" charset="0"/>
                <a:cs typeface="Candara" charset="0"/>
              </a:rPr>
              <a:t>denne</a:t>
            </a:r>
            <a:r>
              <a:rPr lang="en-US" sz="1800" dirty="0">
                <a:ea typeface="Candara" charset="0"/>
                <a:cs typeface="Candara" charset="0"/>
              </a:rPr>
              <a:t> bog. </a:t>
            </a:r>
            <a:r>
              <a:rPr lang="en-US" altLang="ja-JP" sz="1800" dirty="0">
                <a:ea typeface="Candara" charset="0"/>
                <a:cs typeface="Candara" charset="0"/>
              </a:rPr>
              <a:t/>
            </a:r>
            <a:br>
              <a:rPr lang="en-US" altLang="ja-JP" sz="1800" dirty="0">
                <a:ea typeface="Candara" charset="0"/>
                <a:cs typeface="Candara" charset="0"/>
              </a:rPr>
            </a:br>
            <a:r>
              <a:rPr lang="en-US" altLang="ja-JP" sz="1800" i="1" dirty="0">
                <a:ea typeface="Candara" charset="0"/>
                <a:cs typeface="Candara" charset="0"/>
              </a:rPr>
              <a:t>      that                                    Bo   </a:t>
            </a:r>
            <a:r>
              <a:rPr lang="en-US" altLang="ja-JP" sz="1800" i="1" dirty="0" err="1">
                <a:ea typeface="Candara" charset="0"/>
                <a:cs typeface="Candara" charset="0"/>
              </a:rPr>
              <a:t>neg</a:t>
            </a:r>
            <a:r>
              <a:rPr lang="en-US" altLang="ja-JP" sz="1800" i="1" dirty="0">
                <a:ea typeface="Candara" charset="0"/>
                <a:cs typeface="Candara" charset="0"/>
              </a:rPr>
              <a:t>  has  read this       book</a:t>
            </a:r>
          </a:p>
          <a:p>
            <a:pPr marL="533400" indent="-533400">
              <a:lnSpc>
                <a:spcPct val="90000"/>
              </a:lnSpc>
              <a:buFont typeface="Times" charset="0"/>
              <a:buNone/>
              <a:defRPr/>
            </a:pPr>
            <a:r>
              <a:rPr lang="en-US" altLang="ja-JP" sz="1800" dirty="0">
                <a:ea typeface="Candara" charset="0"/>
                <a:cs typeface="Candara" charset="0"/>
              </a:rPr>
              <a:t>	 … that [Bo hasn’t read this book].</a:t>
            </a:r>
            <a:r>
              <a:rPr lang="en-US" sz="1800" dirty="0">
                <a:ea typeface="Candara" charset="0"/>
                <a:cs typeface="Candara" charset="0"/>
              </a:rPr>
              <a:t> </a:t>
            </a:r>
            <a:endParaRPr lang="en-US" sz="1800" dirty="0" smtClean="0">
              <a:ea typeface="Candara" charset="0"/>
              <a:cs typeface="Candara" charset="0"/>
            </a:endParaRPr>
          </a:p>
          <a:p>
            <a:pPr marL="533400" indent="-533400">
              <a:lnSpc>
                <a:spcPct val="90000"/>
              </a:lnSpc>
              <a:buFont typeface="Times" charset="0"/>
              <a:buNone/>
              <a:defRPr/>
            </a:pPr>
            <a:endParaRPr lang="en-US" sz="1800" dirty="0">
              <a:ea typeface="Candara" charset="0"/>
              <a:cs typeface="Candara" charset="0"/>
            </a:endParaRPr>
          </a:p>
          <a:p>
            <a:pPr marL="533400" indent="-533400">
              <a:lnSpc>
                <a:spcPct val="90000"/>
              </a:lnSpc>
              <a:buFont typeface="Times" charset="0"/>
              <a:buNone/>
              <a:defRPr/>
            </a:pPr>
            <a:r>
              <a:rPr lang="en-US" sz="1800" dirty="0" smtClean="0">
                <a:ea typeface="Candara" charset="0"/>
                <a:cs typeface="Candara" charset="0"/>
              </a:rPr>
              <a:t>   b.</a:t>
            </a:r>
            <a:r>
              <a:rPr lang="en-US" sz="1800" dirty="0">
                <a:ea typeface="Candara" charset="0"/>
                <a:cs typeface="Candara" charset="0"/>
              </a:rPr>
              <a:t>	 … at     </a:t>
            </a:r>
            <a:r>
              <a:rPr lang="en-US" sz="1800" dirty="0" smtClean="0">
                <a:ea typeface="Candara" charset="0"/>
                <a:cs typeface="Candara" charset="0"/>
              </a:rPr>
              <a:t>Bo                   </a:t>
            </a:r>
            <a:r>
              <a:rPr lang="en-US" sz="1800" b="1" dirty="0" err="1">
                <a:solidFill>
                  <a:schemeClr val="accent2"/>
                </a:solidFill>
                <a:ea typeface="Candara" charset="0"/>
                <a:cs typeface="Candara" charset="0"/>
              </a:rPr>
              <a:t>har</a:t>
            </a:r>
            <a:r>
              <a:rPr lang="en-US" sz="1800" dirty="0" smtClean="0">
                <a:ea typeface="Candara" charset="0"/>
                <a:cs typeface="Candara" charset="0"/>
              </a:rPr>
              <a:t>  </a:t>
            </a:r>
            <a:r>
              <a:rPr lang="en-US" sz="1800" strike="sngStrike" dirty="0" smtClean="0">
                <a:solidFill>
                  <a:schemeClr val="accent4">
                    <a:lumMod val="40000"/>
                    <a:lumOff val="60000"/>
                  </a:schemeClr>
                </a:solidFill>
                <a:ea typeface="Candara" charset="0"/>
                <a:cs typeface="Candara" charset="0"/>
              </a:rPr>
              <a:t>Bo</a:t>
            </a:r>
            <a:r>
              <a:rPr lang="en-US" sz="1800" dirty="0" smtClean="0">
                <a:ea typeface="Candara" charset="0"/>
                <a:cs typeface="Candara" charset="0"/>
              </a:rPr>
              <a:t>  </a:t>
            </a:r>
            <a:r>
              <a:rPr lang="en-US" sz="1800" dirty="0" err="1" smtClean="0">
                <a:solidFill>
                  <a:srgbClr val="FF8000"/>
                </a:solidFill>
              </a:rPr>
              <a:t>ikke</a:t>
            </a:r>
            <a:r>
              <a:rPr lang="en-US" sz="1800" dirty="0" smtClean="0">
                <a:ea typeface="Candara" charset="0"/>
                <a:cs typeface="Candara" charset="0"/>
              </a:rPr>
              <a:t>  </a:t>
            </a:r>
            <a:r>
              <a:rPr lang="en-US" sz="1800" strike="sngStrike" dirty="0" err="1" smtClean="0">
                <a:solidFill>
                  <a:schemeClr val="accent4">
                    <a:lumMod val="40000"/>
                    <a:lumOff val="60000"/>
                  </a:schemeClr>
                </a:solidFill>
                <a:ea typeface="Candara" charset="0"/>
                <a:cs typeface="Candara" charset="0"/>
              </a:rPr>
              <a:t>har</a:t>
            </a:r>
            <a:r>
              <a:rPr lang="en-US" sz="1800" dirty="0" smtClean="0">
                <a:ea typeface="Candara" charset="0"/>
                <a:cs typeface="Candara" charset="0"/>
              </a:rPr>
              <a:t> </a:t>
            </a:r>
            <a:r>
              <a:rPr lang="en-US" sz="1800" dirty="0" err="1" smtClean="0">
                <a:ea typeface="Candara" charset="0"/>
                <a:cs typeface="Candara" charset="0"/>
              </a:rPr>
              <a:t>læst</a:t>
            </a:r>
            <a:r>
              <a:rPr lang="en-US" sz="1800" dirty="0" smtClean="0">
                <a:ea typeface="Candara" charset="0"/>
                <a:cs typeface="Candara" charset="0"/>
              </a:rPr>
              <a:t> </a:t>
            </a:r>
            <a:r>
              <a:rPr lang="en-US" sz="1800" dirty="0" err="1" smtClean="0">
                <a:ea typeface="Candara" charset="0"/>
                <a:cs typeface="Candara" charset="0"/>
              </a:rPr>
              <a:t>denne</a:t>
            </a:r>
            <a:r>
              <a:rPr lang="en-US" sz="1800" dirty="0" smtClean="0">
                <a:ea typeface="Candara" charset="0"/>
                <a:cs typeface="Candara" charset="0"/>
              </a:rPr>
              <a:t> bog. </a:t>
            </a:r>
            <a:r>
              <a:rPr lang="en-US" altLang="ja-JP" sz="1800" dirty="0">
                <a:ea typeface="Candara" charset="0"/>
                <a:cs typeface="Candara" charset="0"/>
              </a:rPr>
              <a:t/>
            </a:r>
            <a:br>
              <a:rPr lang="en-US" altLang="ja-JP" sz="1800" dirty="0">
                <a:ea typeface="Candara" charset="0"/>
                <a:cs typeface="Candara" charset="0"/>
              </a:rPr>
            </a:br>
            <a:r>
              <a:rPr lang="en-US" altLang="ja-JP" sz="1800" i="1" dirty="0" smtClean="0">
                <a:ea typeface="Candara" charset="0"/>
                <a:cs typeface="Candara" charset="0"/>
              </a:rPr>
              <a:t>      </a:t>
            </a:r>
            <a:r>
              <a:rPr lang="en-US" altLang="ja-JP" sz="1800" i="1" dirty="0">
                <a:ea typeface="Candara" charset="0"/>
                <a:cs typeface="Candara" charset="0"/>
              </a:rPr>
              <a:t>that </a:t>
            </a:r>
            <a:r>
              <a:rPr lang="en-US" altLang="ja-JP" sz="1800" i="1" dirty="0" smtClean="0">
                <a:ea typeface="Candara" charset="0"/>
                <a:cs typeface="Candara" charset="0"/>
              </a:rPr>
              <a:t> Bo                    has          </a:t>
            </a:r>
            <a:r>
              <a:rPr lang="en-US" altLang="ja-JP" sz="1800" i="1" dirty="0" err="1" smtClean="0">
                <a:ea typeface="Candara" charset="0"/>
                <a:cs typeface="Candara" charset="0"/>
              </a:rPr>
              <a:t>neg</a:t>
            </a:r>
            <a:r>
              <a:rPr lang="en-US" altLang="ja-JP" sz="1800" i="1" dirty="0" smtClean="0">
                <a:ea typeface="Candara" charset="0"/>
                <a:cs typeface="Candara" charset="0"/>
              </a:rPr>
              <a:t>           read this       book</a:t>
            </a:r>
            <a:endParaRPr lang="en-US" altLang="ja-JP" sz="1800" i="1" dirty="0">
              <a:ea typeface="Candara" charset="0"/>
              <a:cs typeface="Candara" charset="0"/>
            </a:endParaRPr>
          </a:p>
          <a:p>
            <a:pPr marL="533400" indent="-533400">
              <a:lnSpc>
                <a:spcPct val="90000"/>
              </a:lnSpc>
              <a:buFont typeface="Times" charset="0"/>
              <a:buNone/>
              <a:defRPr/>
            </a:pPr>
            <a:r>
              <a:rPr lang="en-US" altLang="ja-JP" sz="1800" dirty="0">
                <a:ea typeface="Candara" charset="0"/>
                <a:cs typeface="Candara" charset="0"/>
              </a:rPr>
              <a:t>	 … that </a:t>
            </a:r>
            <a:r>
              <a:rPr lang="en-US" altLang="ja-JP" sz="1800" dirty="0" smtClean="0">
                <a:ea typeface="Candara" charset="0"/>
                <a:cs typeface="Candara" charset="0"/>
              </a:rPr>
              <a:t>[Bo hasn’t read this book]</a:t>
            </a:r>
            <a:r>
              <a:rPr lang="en-US" altLang="ja-JP" sz="1800" dirty="0">
                <a:ea typeface="Candara" charset="0"/>
                <a:cs typeface="Candara" charset="0"/>
              </a:rPr>
              <a:t>.</a:t>
            </a:r>
            <a:r>
              <a:rPr lang="en-US" sz="1800" dirty="0">
                <a:ea typeface="Candara" charset="0"/>
                <a:cs typeface="Candara" charset="0"/>
              </a:rPr>
              <a:t> </a:t>
            </a:r>
          </a:p>
          <a:p>
            <a:pPr marL="533400" indent="-533400">
              <a:lnSpc>
                <a:spcPct val="90000"/>
              </a:lnSpc>
              <a:buFont typeface="Times" charset="0"/>
              <a:buNone/>
              <a:defRPr/>
            </a:pPr>
            <a:r>
              <a:rPr lang="en-US" sz="1800" dirty="0" smtClean="0">
                <a:ea typeface="Candara" charset="0"/>
                <a:cs typeface="Candara" charset="0"/>
              </a:rPr>
              <a:t> </a:t>
            </a:r>
            <a:endParaRPr lang="en-US" altLang="ja-JP" sz="1800" i="1" dirty="0">
              <a:ea typeface="Candara" charset="0"/>
              <a:cs typeface="Candara" charset="0"/>
            </a:endParaRPr>
          </a:p>
          <a:p>
            <a:pPr marL="533400" indent="-533400">
              <a:lnSpc>
                <a:spcPct val="90000"/>
              </a:lnSpc>
              <a:buFont typeface="Times" charset="0"/>
              <a:buNone/>
              <a:defRPr/>
            </a:pPr>
            <a:r>
              <a:rPr lang="en-US" sz="1800" dirty="0">
                <a:ea typeface="Candara" charset="0"/>
                <a:cs typeface="Candara" charset="0"/>
              </a:rPr>
              <a:t>   c. </a:t>
            </a:r>
            <a:r>
              <a:rPr lang="en-US" sz="1800" dirty="0" smtClean="0">
                <a:ea typeface="Candara" charset="0"/>
                <a:cs typeface="Candara" charset="0"/>
              </a:rPr>
              <a:t>    … </a:t>
            </a:r>
            <a:r>
              <a:rPr lang="en-US" sz="1800" dirty="0">
                <a:ea typeface="Candara" charset="0"/>
                <a:cs typeface="Candara" charset="0"/>
              </a:rPr>
              <a:t>at     </a:t>
            </a:r>
            <a:r>
              <a:rPr lang="en-US" sz="1800" dirty="0" smtClean="0">
                <a:ea typeface="Candara" charset="0"/>
                <a:cs typeface="Candara" charset="0"/>
              </a:rPr>
              <a:t> </a:t>
            </a:r>
            <a:r>
              <a:rPr lang="en-US" sz="1800" dirty="0" err="1" smtClean="0">
                <a:ea typeface="Candara" charset="0"/>
                <a:cs typeface="Candara" charset="0"/>
              </a:rPr>
              <a:t>denne</a:t>
            </a:r>
            <a:r>
              <a:rPr lang="en-US" sz="1800" dirty="0" smtClean="0">
                <a:ea typeface="Candara" charset="0"/>
                <a:cs typeface="Candara" charset="0"/>
              </a:rPr>
              <a:t> bog   </a:t>
            </a:r>
            <a:r>
              <a:rPr lang="en-US" sz="1800" b="1" dirty="0" err="1">
                <a:solidFill>
                  <a:schemeClr val="accent2"/>
                </a:solidFill>
                <a:ea typeface="Candara" charset="0"/>
                <a:cs typeface="Candara" charset="0"/>
              </a:rPr>
              <a:t>har</a:t>
            </a:r>
            <a:r>
              <a:rPr lang="en-US" sz="1800" dirty="0" smtClean="0">
                <a:ea typeface="Candara" charset="0"/>
                <a:cs typeface="Candara" charset="0"/>
              </a:rPr>
              <a:t> Bo   </a:t>
            </a:r>
            <a:r>
              <a:rPr lang="en-US" sz="1800" dirty="0" err="1" smtClean="0">
                <a:solidFill>
                  <a:srgbClr val="FF8000"/>
                </a:solidFill>
              </a:rPr>
              <a:t>ikke</a:t>
            </a:r>
            <a:r>
              <a:rPr lang="en-US" sz="1800" dirty="0" smtClean="0">
                <a:ea typeface="Candara" charset="0"/>
                <a:cs typeface="Candara" charset="0"/>
              </a:rPr>
              <a:t>  </a:t>
            </a:r>
            <a:r>
              <a:rPr lang="en-US" sz="1800" strike="sngStrike" dirty="0" err="1" smtClean="0">
                <a:solidFill>
                  <a:schemeClr val="accent4">
                    <a:lumMod val="40000"/>
                    <a:lumOff val="60000"/>
                  </a:schemeClr>
                </a:solidFill>
                <a:ea typeface="Candara" charset="0"/>
                <a:cs typeface="Candara" charset="0"/>
              </a:rPr>
              <a:t>har</a:t>
            </a:r>
            <a:r>
              <a:rPr lang="en-US" sz="1800" dirty="0" smtClean="0">
                <a:ea typeface="Candara" charset="0"/>
                <a:cs typeface="Candara" charset="0"/>
              </a:rPr>
              <a:t>  </a:t>
            </a:r>
            <a:r>
              <a:rPr lang="en-US" sz="1800" dirty="0" err="1" smtClean="0">
                <a:ea typeface="Candara" charset="0"/>
                <a:cs typeface="Candara" charset="0"/>
              </a:rPr>
              <a:t>læst</a:t>
            </a:r>
            <a:r>
              <a:rPr lang="en-US" sz="1800" dirty="0">
                <a:ea typeface="Candara" charset="0"/>
                <a:cs typeface="Candara" charset="0"/>
              </a:rPr>
              <a:t> </a:t>
            </a:r>
            <a:r>
              <a:rPr lang="en-US" sz="1800" strike="sngStrike" dirty="0" err="1" smtClean="0">
                <a:solidFill>
                  <a:schemeClr val="accent4">
                    <a:lumMod val="40000"/>
                    <a:lumOff val="60000"/>
                  </a:schemeClr>
                </a:solidFill>
                <a:ea typeface="Candara" charset="0"/>
                <a:cs typeface="Candara" charset="0"/>
              </a:rPr>
              <a:t>denne</a:t>
            </a:r>
            <a:r>
              <a:rPr lang="en-US" sz="1800" strike="sngStrike" dirty="0" smtClean="0">
                <a:solidFill>
                  <a:schemeClr val="accent4">
                    <a:lumMod val="40000"/>
                    <a:lumOff val="60000"/>
                  </a:schemeClr>
                </a:solidFill>
                <a:ea typeface="Candara" charset="0"/>
                <a:cs typeface="Candara" charset="0"/>
              </a:rPr>
              <a:t> bog</a:t>
            </a:r>
            <a:r>
              <a:rPr lang="en-US" sz="1800" dirty="0" smtClean="0">
                <a:ea typeface="Candara" charset="0"/>
                <a:cs typeface="Candara" charset="0"/>
              </a:rPr>
              <a:t>. </a:t>
            </a:r>
            <a:r>
              <a:rPr lang="en-US" altLang="ja-JP" sz="1800" dirty="0">
                <a:ea typeface="Candara" charset="0"/>
                <a:cs typeface="Candara" charset="0"/>
              </a:rPr>
              <a:t/>
            </a:r>
            <a:br>
              <a:rPr lang="en-US" altLang="ja-JP" sz="1800" dirty="0">
                <a:ea typeface="Candara" charset="0"/>
                <a:cs typeface="Candara" charset="0"/>
              </a:rPr>
            </a:br>
            <a:r>
              <a:rPr lang="en-US" altLang="ja-JP" sz="1800" i="1" dirty="0">
                <a:ea typeface="Candara" charset="0"/>
                <a:cs typeface="Candara" charset="0"/>
              </a:rPr>
              <a:t>      that  </a:t>
            </a:r>
            <a:r>
              <a:rPr lang="en-US" altLang="ja-JP" sz="1800" i="1" dirty="0" smtClean="0">
                <a:ea typeface="Candara" charset="0"/>
                <a:cs typeface="Candara" charset="0"/>
              </a:rPr>
              <a:t>this       book has Bo    </a:t>
            </a:r>
            <a:r>
              <a:rPr lang="en-US" altLang="ja-JP" sz="1800" i="1" dirty="0" err="1">
                <a:ea typeface="Candara" charset="0"/>
                <a:cs typeface="Candara" charset="0"/>
              </a:rPr>
              <a:t>neg</a:t>
            </a:r>
            <a:r>
              <a:rPr lang="en-US" altLang="ja-JP" sz="1800" i="1" dirty="0">
                <a:ea typeface="Candara" charset="0"/>
                <a:cs typeface="Candara" charset="0"/>
              </a:rPr>
              <a:t> </a:t>
            </a:r>
            <a:r>
              <a:rPr lang="en-US" altLang="ja-JP" sz="1800" i="1" dirty="0" smtClean="0">
                <a:ea typeface="Candara" charset="0"/>
                <a:cs typeface="Candara" charset="0"/>
              </a:rPr>
              <a:t>          read </a:t>
            </a:r>
          </a:p>
          <a:p>
            <a:pPr marL="533400" indent="-533400">
              <a:lnSpc>
                <a:spcPct val="90000"/>
              </a:lnSpc>
              <a:buFont typeface="Times" charset="0"/>
              <a:buNone/>
              <a:defRPr/>
            </a:pPr>
            <a:r>
              <a:rPr lang="en-US" altLang="ja-JP" sz="1800" dirty="0">
                <a:ea typeface="Candara" charset="0"/>
                <a:cs typeface="Candara" charset="0"/>
              </a:rPr>
              <a:t>	 … that </a:t>
            </a:r>
            <a:r>
              <a:rPr lang="en-US" altLang="ja-JP" sz="1800" dirty="0" smtClean="0">
                <a:ea typeface="Candara" charset="0"/>
                <a:cs typeface="Candara" charset="0"/>
              </a:rPr>
              <a:t>[this book, Bo </a:t>
            </a:r>
            <a:r>
              <a:rPr lang="en-US" altLang="ja-JP" sz="1800" dirty="0">
                <a:ea typeface="Candara" charset="0"/>
                <a:cs typeface="Candara" charset="0"/>
              </a:rPr>
              <a:t>hasn’t </a:t>
            </a:r>
            <a:r>
              <a:rPr lang="en-US" altLang="ja-JP" sz="1800" dirty="0" smtClean="0">
                <a:ea typeface="Candara" charset="0"/>
                <a:cs typeface="Candara" charset="0"/>
              </a:rPr>
              <a:t>read]</a:t>
            </a:r>
            <a:r>
              <a:rPr lang="en-US" altLang="ja-JP" sz="1800" dirty="0">
                <a:ea typeface="Candara" charset="0"/>
                <a:cs typeface="Candara" charset="0"/>
              </a:rPr>
              <a:t>.</a:t>
            </a:r>
            <a:r>
              <a:rPr lang="en-US" sz="1800" dirty="0">
                <a:ea typeface="Candara" charset="0"/>
                <a:cs typeface="Candara" charset="0"/>
              </a:rPr>
              <a:t> </a:t>
            </a:r>
          </a:p>
          <a:p>
            <a:pPr marL="533400" indent="-533400">
              <a:lnSpc>
                <a:spcPct val="90000"/>
              </a:lnSpc>
              <a:buFont typeface="Times" charset="0"/>
              <a:buNone/>
              <a:defRPr/>
            </a:pPr>
            <a:r>
              <a:rPr lang="en-US" sz="1800" dirty="0" smtClean="0"/>
              <a:t>   </a:t>
            </a:r>
            <a:endParaRPr lang="en-US" sz="1800" dirty="0"/>
          </a:p>
        </p:txBody>
      </p:sp>
      <p:sp>
        <p:nvSpPr>
          <p:cNvPr id="19458" name="Title 3"/>
          <p:cNvSpPr>
            <a:spLocks noGrp="1"/>
          </p:cNvSpPr>
          <p:nvPr>
            <p:ph type="title"/>
          </p:nvPr>
        </p:nvSpPr>
        <p:spPr/>
        <p:txBody>
          <a:bodyPr/>
          <a:lstStyle/>
          <a:p>
            <a:r>
              <a:rPr lang="en-GB" dirty="0">
                <a:latin typeface="Candara" charset="0"/>
                <a:ea typeface="ＭＳ Ｐゴシック" charset="0"/>
              </a:rPr>
              <a:t>V-to-I in Scandinavian</a:t>
            </a:r>
          </a:p>
        </p:txBody>
      </p:sp>
    </p:spTree>
    <p:extLst>
      <p:ext uri="{BB962C8B-B14F-4D97-AF65-F5344CB8AC3E}">
        <p14:creationId xmlns:p14="http://schemas.microsoft.com/office/powerpoint/2010/main" val="103395819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1708150" y="2331733"/>
            <a:ext cx="704850" cy="1074737"/>
          </a:xfrm>
          <a:custGeom>
            <a:avLst/>
            <a:gdLst>
              <a:gd name="connsiteX0" fmla="*/ 0 w 704273"/>
              <a:gd name="connsiteY0" fmla="*/ 0 h 1073728"/>
              <a:gd name="connsiteX1" fmla="*/ 11546 w 704273"/>
              <a:gd name="connsiteY1" fmla="*/ 1073728 h 1073728"/>
              <a:gd name="connsiteX2" fmla="*/ 704273 w 704273"/>
              <a:gd name="connsiteY2" fmla="*/ 1062182 h 1073728"/>
              <a:gd name="connsiteX3" fmla="*/ 438728 w 704273"/>
              <a:gd name="connsiteY3" fmla="*/ 0 h 1073728"/>
              <a:gd name="connsiteX4" fmla="*/ 0 w 704273"/>
              <a:gd name="connsiteY4" fmla="*/ 0 h 107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273" h="1073728">
                <a:moveTo>
                  <a:pt x="0" y="0"/>
                </a:moveTo>
                <a:lnTo>
                  <a:pt x="11546" y="1073728"/>
                </a:lnTo>
                <a:lnTo>
                  <a:pt x="704273" y="1062182"/>
                </a:lnTo>
                <a:lnTo>
                  <a:pt x="438728" y="0"/>
                </a:lnTo>
                <a:lnTo>
                  <a:pt x="0" y="0"/>
                </a:lnTo>
                <a:close/>
              </a:path>
            </a:pathLst>
          </a:custGeom>
          <a:solidFill>
            <a:schemeClr val="accent5">
              <a:lumMod val="60000"/>
              <a:lumOff val="40000"/>
              <a:alpha val="2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258" name="Title 1"/>
          <p:cNvSpPr>
            <a:spLocks noGrp="1"/>
          </p:cNvSpPr>
          <p:nvPr>
            <p:ph type="title"/>
          </p:nvPr>
        </p:nvSpPr>
        <p:spPr/>
        <p:txBody>
          <a:bodyPr/>
          <a:lstStyle/>
          <a:p>
            <a:r>
              <a:rPr lang="en-US">
                <a:latin typeface="Candara" charset="0"/>
                <a:ea typeface="ＭＳ Ｐゴシック" charset="0"/>
              </a:rPr>
              <a:t>Competition-based acquisition</a:t>
            </a:r>
          </a:p>
        </p:txBody>
      </p:sp>
      <p:sp>
        <p:nvSpPr>
          <p:cNvPr id="4" name="Rectangle 3"/>
          <p:cNvSpPr/>
          <p:nvPr/>
        </p:nvSpPr>
        <p:spPr>
          <a:xfrm>
            <a:off x="1720850" y="1858658"/>
            <a:ext cx="565150" cy="46196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00"/>
                </a:solidFill>
              </a:rPr>
              <a:t>10</a:t>
            </a:r>
          </a:p>
        </p:txBody>
      </p:sp>
      <p:sp>
        <p:nvSpPr>
          <p:cNvPr id="5" name="Rectangle 4"/>
          <p:cNvSpPr/>
          <p:nvPr/>
        </p:nvSpPr>
        <p:spPr>
          <a:xfrm>
            <a:off x="2286000" y="1858658"/>
            <a:ext cx="5183188" cy="461962"/>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00"/>
                </a:solidFill>
              </a:rPr>
              <a:t>90</a:t>
            </a:r>
          </a:p>
        </p:txBody>
      </p:sp>
      <p:sp>
        <p:nvSpPr>
          <p:cNvPr id="6" name="TextBox 5"/>
          <p:cNvSpPr txBox="1">
            <a:spLocks noChangeArrowheads="1"/>
          </p:cNvSpPr>
          <p:nvPr/>
        </p:nvSpPr>
        <p:spPr bwMode="auto">
          <a:xfrm>
            <a:off x="1639888" y="129033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80%</a:t>
            </a:r>
          </a:p>
        </p:txBody>
      </p:sp>
      <p:sp>
        <p:nvSpPr>
          <p:cNvPr id="7" name="Left Brace 6"/>
          <p:cNvSpPr/>
          <p:nvPr/>
        </p:nvSpPr>
        <p:spPr>
          <a:xfrm rot="5400000">
            <a:off x="1841500" y="1491945"/>
            <a:ext cx="207963" cy="449263"/>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TextBox 7"/>
          <p:cNvSpPr txBox="1">
            <a:spLocks noChangeArrowheads="1"/>
          </p:cNvSpPr>
          <p:nvPr/>
        </p:nvSpPr>
        <p:spPr bwMode="auto">
          <a:xfrm>
            <a:off x="5462588" y="1290333"/>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60%</a:t>
            </a:r>
          </a:p>
        </p:txBody>
      </p:sp>
      <p:sp>
        <p:nvSpPr>
          <p:cNvPr id="9" name="Left Brace 8"/>
          <p:cNvSpPr/>
          <p:nvPr/>
        </p:nvSpPr>
        <p:spPr>
          <a:xfrm rot="5400000">
            <a:off x="5627687" y="-20942"/>
            <a:ext cx="207963" cy="3475038"/>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0" name="Rectangle 9"/>
          <p:cNvSpPr/>
          <p:nvPr/>
        </p:nvSpPr>
        <p:spPr>
          <a:xfrm>
            <a:off x="2155825" y="1858658"/>
            <a:ext cx="1838325" cy="461962"/>
          </a:xfrm>
          <a:prstGeom prst="rect">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1720850" y="1857070"/>
            <a:ext cx="434975" cy="46196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90"/>
                </a:solidFill>
              </a:rPr>
              <a:t>8</a:t>
            </a:r>
          </a:p>
        </p:txBody>
      </p:sp>
      <p:sp>
        <p:nvSpPr>
          <p:cNvPr id="12" name="Rectangle 11"/>
          <p:cNvSpPr/>
          <p:nvPr/>
        </p:nvSpPr>
        <p:spPr>
          <a:xfrm>
            <a:off x="3994150" y="1857070"/>
            <a:ext cx="3475038" cy="46196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90"/>
                </a:solidFill>
              </a:rPr>
              <a:t>54</a:t>
            </a:r>
          </a:p>
        </p:txBody>
      </p:sp>
      <p:sp>
        <p:nvSpPr>
          <p:cNvPr id="13" name="Rectangle 12"/>
          <p:cNvSpPr/>
          <p:nvPr/>
        </p:nvSpPr>
        <p:spPr>
          <a:xfrm>
            <a:off x="1720850" y="3408058"/>
            <a:ext cx="703263" cy="46196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00"/>
                </a:solidFill>
              </a:rPr>
              <a:t>13</a:t>
            </a:r>
          </a:p>
        </p:txBody>
      </p:sp>
      <p:sp>
        <p:nvSpPr>
          <p:cNvPr id="14" name="Rectangle 13"/>
          <p:cNvSpPr/>
          <p:nvPr/>
        </p:nvSpPr>
        <p:spPr>
          <a:xfrm>
            <a:off x="2424113" y="3408058"/>
            <a:ext cx="5045075" cy="461962"/>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00"/>
                </a:solidFill>
              </a:rPr>
              <a:t>87</a:t>
            </a:r>
          </a:p>
        </p:txBody>
      </p:sp>
      <p:sp>
        <p:nvSpPr>
          <p:cNvPr id="15" name="TextBox 14"/>
          <p:cNvSpPr txBox="1">
            <a:spLocks noChangeArrowheads="1"/>
          </p:cNvSpPr>
          <p:nvPr/>
        </p:nvSpPr>
        <p:spPr bwMode="auto">
          <a:xfrm>
            <a:off x="1639888" y="283973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80%</a:t>
            </a:r>
          </a:p>
        </p:txBody>
      </p:sp>
      <p:sp>
        <p:nvSpPr>
          <p:cNvPr id="16" name="Left Brace 15"/>
          <p:cNvSpPr/>
          <p:nvPr/>
        </p:nvSpPr>
        <p:spPr>
          <a:xfrm rot="5400000">
            <a:off x="1898650" y="2982608"/>
            <a:ext cx="207963" cy="566737"/>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TextBox 16"/>
          <p:cNvSpPr txBox="1">
            <a:spLocks noChangeArrowheads="1"/>
          </p:cNvSpPr>
          <p:nvPr/>
        </p:nvSpPr>
        <p:spPr bwMode="auto">
          <a:xfrm>
            <a:off x="5462588" y="2839733"/>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60%</a:t>
            </a:r>
          </a:p>
        </p:txBody>
      </p:sp>
      <p:sp>
        <p:nvSpPr>
          <p:cNvPr id="18" name="Left Brace 17"/>
          <p:cNvSpPr/>
          <p:nvPr/>
        </p:nvSpPr>
        <p:spPr>
          <a:xfrm rot="5400000">
            <a:off x="5674519" y="1575289"/>
            <a:ext cx="207963" cy="3381375"/>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Rectangle 18"/>
          <p:cNvSpPr/>
          <p:nvPr/>
        </p:nvSpPr>
        <p:spPr>
          <a:xfrm>
            <a:off x="2286000" y="3408058"/>
            <a:ext cx="1801813" cy="461962"/>
          </a:xfrm>
          <a:prstGeom prst="rect">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1720850" y="3408058"/>
            <a:ext cx="565150" cy="46196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90"/>
                </a:solidFill>
              </a:rPr>
              <a:t>10</a:t>
            </a:r>
          </a:p>
        </p:txBody>
      </p:sp>
      <p:sp>
        <p:nvSpPr>
          <p:cNvPr id="21" name="Rectangle 20"/>
          <p:cNvSpPr/>
          <p:nvPr/>
        </p:nvSpPr>
        <p:spPr>
          <a:xfrm>
            <a:off x="4086225" y="3408058"/>
            <a:ext cx="3382963" cy="461962"/>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90"/>
                </a:solidFill>
              </a:rPr>
              <a:t>52</a:t>
            </a:r>
          </a:p>
        </p:txBody>
      </p:sp>
      <p:sp>
        <p:nvSpPr>
          <p:cNvPr id="22" name="Rectangle 21"/>
          <p:cNvSpPr/>
          <p:nvPr/>
        </p:nvSpPr>
        <p:spPr>
          <a:xfrm>
            <a:off x="1720850" y="5108270"/>
            <a:ext cx="876300" cy="461963"/>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00"/>
                </a:solidFill>
              </a:rPr>
              <a:t>17</a:t>
            </a:r>
          </a:p>
        </p:txBody>
      </p:sp>
      <p:sp>
        <p:nvSpPr>
          <p:cNvPr id="23" name="Rectangle 22"/>
          <p:cNvSpPr/>
          <p:nvPr/>
        </p:nvSpPr>
        <p:spPr>
          <a:xfrm>
            <a:off x="2597150" y="5108270"/>
            <a:ext cx="4873625" cy="461963"/>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00"/>
                </a:solidFill>
              </a:rPr>
              <a:t>83</a:t>
            </a:r>
          </a:p>
        </p:txBody>
      </p:sp>
      <p:sp>
        <p:nvSpPr>
          <p:cNvPr id="24" name="TextBox 23"/>
          <p:cNvSpPr txBox="1">
            <a:spLocks noChangeArrowheads="1"/>
          </p:cNvSpPr>
          <p:nvPr/>
        </p:nvSpPr>
        <p:spPr bwMode="auto">
          <a:xfrm>
            <a:off x="1639888" y="453835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80%</a:t>
            </a:r>
          </a:p>
        </p:txBody>
      </p:sp>
      <p:sp>
        <p:nvSpPr>
          <p:cNvPr id="25" name="Left Brace 24"/>
          <p:cNvSpPr/>
          <p:nvPr/>
        </p:nvSpPr>
        <p:spPr>
          <a:xfrm rot="5400000">
            <a:off x="1948657" y="4632814"/>
            <a:ext cx="246062" cy="70485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 name="TextBox 25"/>
          <p:cNvSpPr txBox="1">
            <a:spLocks noChangeArrowheads="1"/>
          </p:cNvSpPr>
          <p:nvPr/>
        </p:nvSpPr>
        <p:spPr bwMode="auto">
          <a:xfrm>
            <a:off x="5464175" y="453835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60%</a:t>
            </a:r>
          </a:p>
        </p:txBody>
      </p:sp>
      <p:sp>
        <p:nvSpPr>
          <p:cNvPr id="27" name="Left Brace 26"/>
          <p:cNvSpPr/>
          <p:nvPr/>
        </p:nvSpPr>
        <p:spPr>
          <a:xfrm rot="5400000">
            <a:off x="5743576" y="3344557"/>
            <a:ext cx="207962" cy="3243263"/>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8" name="Rectangle 27"/>
          <p:cNvSpPr/>
          <p:nvPr/>
        </p:nvSpPr>
        <p:spPr>
          <a:xfrm>
            <a:off x="2424113" y="5108270"/>
            <a:ext cx="1801812" cy="461963"/>
          </a:xfrm>
          <a:prstGeom prst="rect">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ectangle 28"/>
          <p:cNvSpPr/>
          <p:nvPr/>
        </p:nvSpPr>
        <p:spPr>
          <a:xfrm>
            <a:off x="1719263" y="5108270"/>
            <a:ext cx="703262" cy="46196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rgbClr val="000090"/>
                </a:solidFill>
              </a:rPr>
              <a:t>14</a:t>
            </a:r>
          </a:p>
        </p:txBody>
      </p:sp>
      <p:sp>
        <p:nvSpPr>
          <p:cNvPr id="30" name="Rectangle 29"/>
          <p:cNvSpPr/>
          <p:nvPr/>
        </p:nvSpPr>
        <p:spPr>
          <a:xfrm>
            <a:off x="4225925" y="5108270"/>
            <a:ext cx="3243263" cy="46196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r>
              <a:rPr lang="en-US" sz="2400" dirty="0">
                <a:solidFill>
                  <a:srgbClr val="000090"/>
                </a:solidFill>
              </a:rPr>
              <a:t>50</a:t>
            </a:r>
          </a:p>
        </p:txBody>
      </p:sp>
      <p:sp>
        <p:nvSpPr>
          <p:cNvPr id="36" name="Freeform 35"/>
          <p:cNvSpPr/>
          <p:nvPr/>
        </p:nvSpPr>
        <p:spPr>
          <a:xfrm>
            <a:off x="2424113" y="2320620"/>
            <a:ext cx="5045075" cy="1085850"/>
          </a:xfrm>
          <a:custGeom>
            <a:avLst/>
            <a:gdLst>
              <a:gd name="connsiteX0" fmla="*/ 1558637 w 5045364"/>
              <a:gd name="connsiteY0" fmla="*/ 0 h 1016000"/>
              <a:gd name="connsiteX1" fmla="*/ 0 w 5045364"/>
              <a:gd name="connsiteY1" fmla="*/ 1016000 h 1016000"/>
              <a:gd name="connsiteX2" fmla="*/ 5045364 w 5045364"/>
              <a:gd name="connsiteY2" fmla="*/ 1016000 h 1016000"/>
              <a:gd name="connsiteX3" fmla="*/ 5045364 w 5045364"/>
              <a:gd name="connsiteY3" fmla="*/ 11545 h 1016000"/>
              <a:gd name="connsiteX4" fmla="*/ 1558637 w 5045364"/>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364" h="1016000">
                <a:moveTo>
                  <a:pt x="1558637" y="0"/>
                </a:moveTo>
                <a:lnTo>
                  <a:pt x="0" y="1016000"/>
                </a:lnTo>
                <a:lnTo>
                  <a:pt x="5045364" y="1016000"/>
                </a:lnTo>
                <a:lnTo>
                  <a:pt x="5045364" y="11545"/>
                </a:lnTo>
                <a:lnTo>
                  <a:pt x="1558637" y="0"/>
                </a:lnTo>
                <a:close/>
              </a:path>
            </a:pathLst>
          </a:custGeom>
          <a:solidFill>
            <a:schemeClr val="bg2">
              <a:lumMod val="75000"/>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Freeform 37"/>
          <p:cNvSpPr/>
          <p:nvPr/>
        </p:nvSpPr>
        <p:spPr>
          <a:xfrm>
            <a:off x="1720850" y="3879545"/>
            <a:ext cx="876300" cy="1235075"/>
          </a:xfrm>
          <a:custGeom>
            <a:avLst/>
            <a:gdLst>
              <a:gd name="connsiteX0" fmla="*/ 0 w 877454"/>
              <a:gd name="connsiteY0" fmla="*/ 0 h 1235364"/>
              <a:gd name="connsiteX1" fmla="*/ 0 w 877454"/>
              <a:gd name="connsiteY1" fmla="*/ 1223819 h 1235364"/>
              <a:gd name="connsiteX2" fmla="*/ 877454 w 877454"/>
              <a:gd name="connsiteY2" fmla="*/ 1235364 h 1235364"/>
              <a:gd name="connsiteX3" fmla="*/ 565727 w 877454"/>
              <a:gd name="connsiteY3" fmla="*/ 0 h 1235364"/>
              <a:gd name="connsiteX4" fmla="*/ 0 w 877454"/>
              <a:gd name="connsiteY4" fmla="*/ 0 h 123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454" h="1235364">
                <a:moveTo>
                  <a:pt x="0" y="0"/>
                </a:moveTo>
                <a:lnTo>
                  <a:pt x="0" y="1223819"/>
                </a:lnTo>
                <a:lnTo>
                  <a:pt x="877454" y="1235364"/>
                </a:lnTo>
                <a:lnTo>
                  <a:pt x="565727" y="0"/>
                </a:lnTo>
                <a:lnTo>
                  <a:pt x="0" y="0"/>
                </a:lnTo>
                <a:close/>
              </a:path>
            </a:pathLst>
          </a:custGeom>
          <a:solidFill>
            <a:schemeClr val="accent5">
              <a:lumMod val="60000"/>
              <a:lumOff val="40000"/>
              <a:alpha val="29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Freeform 38"/>
          <p:cNvSpPr/>
          <p:nvPr/>
        </p:nvSpPr>
        <p:spPr>
          <a:xfrm>
            <a:off x="2597150" y="3879545"/>
            <a:ext cx="4860925" cy="1211263"/>
          </a:xfrm>
          <a:custGeom>
            <a:avLst/>
            <a:gdLst>
              <a:gd name="connsiteX0" fmla="*/ 1477818 w 4860637"/>
              <a:gd name="connsiteY0" fmla="*/ 0 h 1212273"/>
              <a:gd name="connsiteX1" fmla="*/ 0 w 4860637"/>
              <a:gd name="connsiteY1" fmla="*/ 1212273 h 1212273"/>
              <a:gd name="connsiteX2" fmla="*/ 4860637 w 4860637"/>
              <a:gd name="connsiteY2" fmla="*/ 1212273 h 1212273"/>
              <a:gd name="connsiteX3" fmla="*/ 4860637 w 4860637"/>
              <a:gd name="connsiteY3" fmla="*/ 11546 h 1212273"/>
              <a:gd name="connsiteX4" fmla="*/ 1477818 w 4860637"/>
              <a:gd name="connsiteY4" fmla="*/ 0 h 121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0637" h="1212273">
                <a:moveTo>
                  <a:pt x="1477818" y="0"/>
                </a:moveTo>
                <a:lnTo>
                  <a:pt x="0" y="1212273"/>
                </a:lnTo>
                <a:lnTo>
                  <a:pt x="4860637" y="1212273"/>
                </a:lnTo>
                <a:lnTo>
                  <a:pt x="4860637" y="11546"/>
                </a:lnTo>
                <a:lnTo>
                  <a:pt x="1477818" y="0"/>
                </a:lnTo>
                <a:close/>
              </a:path>
            </a:pathLst>
          </a:custGeom>
          <a:solidFill>
            <a:schemeClr val="bg2">
              <a:lumMod val="75000"/>
              <a:alpha val="1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1000"/>
                                        <p:tgtEl>
                                          <p:spTgt spid="37"/>
                                        </p:tgtEl>
                                      </p:cBhvr>
                                    </p:animEffect>
                                  </p:childTnLst>
                                </p:cTn>
                              </p:par>
                              <p:par>
                                <p:cTn id="36" presetID="22"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1000"/>
                                        <p:tgtEl>
                                          <p:spTgt spid="3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up)">
                                      <p:cBhvr>
                                        <p:cTn id="71" dur="1000"/>
                                        <p:tgtEl>
                                          <p:spTgt spid="38"/>
                                        </p:tgtEl>
                                      </p:cBhvr>
                                    </p:animEffect>
                                  </p:childTnLst>
                                </p:cTn>
                              </p:par>
                              <p:par>
                                <p:cTn id="72" presetID="22" presetClass="entr" presetSubtype="1"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up)">
                                      <p:cBhvr>
                                        <p:cTn id="74" dur="2000"/>
                                        <p:tgtEl>
                                          <p:spTgt spid="3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0" grpId="0" animBg="1"/>
      <p:bldP spid="11" grpId="0" animBg="1"/>
      <p:bldP spid="12" grpId="0" animBg="1"/>
      <p:bldP spid="13" grpId="0" animBg="1"/>
      <p:bldP spid="14" grpId="0" animBg="1"/>
      <p:bldP spid="15" grpId="0"/>
      <p:bldP spid="16" grpId="0" animBg="1"/>
      <p:bldP spid="17" grpId="0"/>
      <p:bldP spid="18" grpId="0" animBg="1"/>
      <p:bldP spid="19" grpId="0" animBg="1"/>
      <p:bldP spid="20" grpId="0" animBg="1"/>
      <p:bldP spid="21" grpId="0" animBg="1"/>
      <p:bldP spid="22" grpId="0" animBg="1"/>
      <p:bldP spid="23" grpId="0" animBg="1"/>
      <p:bldP spid="24" grpId="0"/>
      <p:bldP spid="25" grpId="0" animBg="1"/>
      <p:bldP spid="26" grpId="0"/>
      <p:bldP spid="27" grpId="0" animBg="1"/>
      <p:bldP spid="28" grpId="0" animBg="1"/>
      <p:bldP spid="29" grpId="0" animBg="1"/>
      <p:bldP spid="3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38545" y="215900"/>
            <a:ext cx="8866910" cy="669925"/>
          </a:xfrm>
        </p:spPr>
        <p:txBody>
          <a:bodyPr/>
          <a:lstStyle/>
          <a:p>
            <a:r>
              <a:rPr lang="en-US" dirty="0">
                <a:latin typeface="Candara" charset="0"/>
                <a:ea typeface="ＭＳ Ｐゴシック" charset="0"/>
              </a:rPr>
              <a:t>Competition-based </a:t>
            </a:r>
            <a:r>
              <a:rPr lang="en-US" dirty="0" smtClean="0">
                <a:latin typeface="Candara" charset="0"/>
                <a:ea typeface="ＭＳ Ｐゴシック" charset="0"/>
              </a:rPr>
              <a:t>acquisition &amp; V-to-I</a:t>
            </a:r>
            <a:endParaRPr lang="en-US" dirty="0">
              <a:latin typeface="Candara" charset="0"/>
              <a:ea typeface="ＭＳ Ｐゴシック" charset="0"/>
            </a:endParaRPr>
          </a:p>
        </p:txBody>
      </p:sp>
      <p:sp>
        <p:nvSpPr>
          <p:cNvPr id="83970" name="Content Placeholder 2"/>
          <p:cNvSpPr>
            <a:spLocks noGrp="1"/>
          </p:cNvSpPr>
          <p:nvPr>
            <p:ph idx="1"/>
          </p:nvPr>
        </p:nvSpPr>
        <p:spPr>
          <a:xfrm>
            <a:off x="457200" y="885825"/>
            <a:ext cx="8229600" cy="5364163"/>
          </a:xfrm>
        </p:spPr>
        <p:txBody>
          <a:bodyPr/>
          <a:lstStyle/>
          <a:p>
            <a:r>
              <a:rPr lang="en-US">
                <a:latin typeface="Candara" charset="0"/>
                <a:ea typeface="ＭＳ Ｐゴシック" charset="0"/>
                <a:cs typeface="ＭＳ Ｐゴシック" charset="0"/>
              </a:rPr>
              <a:t>No matrix clauses in a V2 language provide unambiguous data in favour of either a V-in-situ or a V-to-I setting</a:t>
            </a:r>
          </a:p>
          <a:p>
            <a:r>
              <a:rPr lang="en-US">
                <a:latin typeface="Candara" charset="0"/>
                <a:ea typeface="ＭＳ Ｐゴシック" charset="0"/>
                <a:cs typeface="ＭＳ Ｐゴシック" charset="0"/>
              </a:rPr>
              <a:t>Subordinate clauses that do not contain negation (or an equivalent) provide no unambiguous data</a:t>
            </a:r>
          </a:p>
          <a:p>
            <a:r>
              <a:rPr lang="en-US">
                <a:latin typeface="Candara" charset="0"/>
                <a:ea typeface="ＭＳ Ｐゴシック" charset="0"/>
                <a:cs typeface="ＭＳ Ｐゴシック" charset="0"/>
              </a:rPr>
              <a:t>but</a:t>
            </a:r>
          </a:p>
          <a:p>
            <a:r>
              <a:rPr lang="en-US">
                <a:solidFill>
                  <a:schemeClr val="tx2"/>
                </a:solidFill>
                <a:latin typeface="Candara" charset="0"/>
                <a:ea typeface="ＭＳ Ｐゴシック" charset="0"/>
                <a:cs typeface="ＭＳ Ｐゴシック" charset="0"/>
              </a:rPr>
              <a:t>In subordinate clauses that contain negation, a V-in-situ grammar produces more unambiguous sentences signalling itself than a V-to-T grammar does ...</a:t>
            </a:r>
          </a:p>
          <a:p>
            <a:r>
              <a:rPr lang="en-US">
                <a:solidFill>
                  <a:schemeClr val="tx2"/>
                </a:solidFill>
                <a:latin typeface="Candara" charset="0"/>
                <a:ea typeface="ＭＳ Ｐゴシック" charset="0"/>
                <a:cs typeface="ＭＳ Ｐゴシック" charset="0"/>
              </a:rPr>
              <a:t>...</a:t>
            </a:r>
            <a:r>
              <a:rPr lang="en-US" b="1">
                <a:solidFill>
                  <a:schemeClr val="tx2"/>
                </a:solidFill>
                <a:latin typeface="Candara" charset="0"/>
                <a:ea typeface="ＭＳ Ｐゴシック" charset="0"/>
                <a:cs typeface="ＭＳ Ｐゴシック" charset="0"/>
              </a:rPr>
              <a:t> if</a:t>
            </a:r>
            <a:r>
              <a:rPr lang="en-US">
                <a:solidFill>
                  <a:schemeClr val="tx2"/>
                </a:solidFill>
                <a:latin typeface="Candara" charset="0"/>
                <a:ea typeface="ＭＳ Ｐゴシック" charset="0"/>
                <a:cs typeface="ＭＳ Ｐゴシック" charset="0"/>
              </a:rPr>
              <a:t> it also allows some amount of embedded V2 (EV2)</a:t>
            </a:r>
          </a:p>
          <a:p>
            <a:r>
              <a:rPr lang="en-US">
                <a:latin typeface="Candara" charset="0"/>
                <a:ea typeface="ＭＳ Ｐゴシック" charset="0"/>
                <a:cs typeface="ＭＳ Ｐゴシック" charset="0"/>
              </a:rPr>
              <a:t>The model then predicts that if children are exposed to some mixture of the outputs of these two grammar types—even if initially only to infrequent outputs from the V-in-situ grammar—the course of the change will be deterministic in favour of the V-in-situ grammar.</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V-to-I </a:t>
            </a:r>
            <a:r>
              <a:rPr lang="en-US" dirty="0" smtClean="0">
                <a:solidFill>
                  <a:schemeClr val="tx1"/>
                </a:solidFill>
              </a:rPr>
              <a:t>meets</a:t>
            </a:r>
            <a:r>
              <a:rPr lang="en-US" dirty="0" smtClean="0"/>
              <a:t> </a:t>
            </a:r>
            <a:r>
              <a:rPr lang="en-US" dirty="0" smtClean="0">
                <a:solidFill>
                  <a:schemeClr val="accent5"/>
                </a:solidFill>
              </a:rPr>
              <a:t>V-in-situ</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10"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11"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13"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14"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15"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16" name="TextBox 15"/>
          <p:cNvSpPr txBox="1">
            <a:spLocks noChangeArrowheads="1"/>
          </p:cNvSpPr>
          <p:nvPr/>
        </p:nvSpPr>
        <p:spPr bwMode="auto">
          <a:xfrm>
            <a:off x="3935413" y="3524250"/>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20" name="Rectangle 19"/>
          <p:cNvSpPr/>
          <p:nvPr/>
        </p:nvSpPr>
        <p:spPr>
          <a:xfrm>
            <a:off x="3325813" y="3071813"/>
            <a:ext cx="2124075"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5449888" y="3059113"/>
            <a:ext cx="2124075" cy="13922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6049963" y="3516313"/>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p:txBody>
      </p:sp>
      <p:sp>
        <p:nvSpPr>
          <p:cNvPr id="18" name="TextBox 17"/>
          <p:cNvSpPr txBox="1">
            <a:spLocks noChangeArrowheads="1"/>
          </p:cNvSpPr>
          <p:nvPr/>
        </p:nvSpPr>
        <p:spPr bwMode="auto">
          <a:xfrm>
            <a:off x="722313" y="3724275"/>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Stalemate!</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7778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6234113" y="4460875"/>
            <a:ext cx="1339850"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27"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p:txBody>
      </p:sp>
      <p:sp>
        <p:nvSpPr>
          <p:cNvPr id="28"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30" name="Rectangle 29"/>
          <p:cNvSpPr/>
          <p:nvPr/>
        </p:nvSpPr>
        <p:spPr>
          <a:xfrm>
            <a:off x="6223000" y="4460875"/>
            <a:ext cx="1350963"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32" name="TextBox 31"/>
          <p:cNvSpPr txBox="1"/>
          <p:nvPr/>
        </p:nvSpPr>
        <p:spPr>
          <a:xfrm>
            <a:off x="722313" y="4832350"/>
            <a:ext cx="2255837" cy="647700"/>
          </a:xfrm>
          <a:prstGeom prst="rect">
            <a:avLst/>
          </a:prstGeom>
          <a:noFill/>
        </p:spPr>
        <p:txBody>
          <a:bodyPr>
            <a:spAutoFit/>
          </a:bodyPr>
          <a:lstStyle/>
          <a:p>
            <a:pPr>
              <a:defRPr/>
            </a:pPr>
            <a:r>
              <a:rPr lang="en-US" dirty="0">
                <a:solidFill>
                  <a:schemeClr val="accent5"/>
                </a:solidFill>
              </a:rPr>
              <a:t>V-in-situ </a:t>
            </a:r>
            <a:r>
              <a:rPr lang="en-US" dirty="0" smtClean="0">
                <a:solidFill>
                  <a:schemeClr val="accent5"/>
                </a:solidFill>
              </a:rPr>
              <a:t>has greater </a:t>
            </a:r>
            <a:r>
              <a:rPr lang="en-US" dirty="0">
                <a:solidFill>
                  <a:schemeClr val="accent5"/>
                </a:solidFill>
              </a:rPr>
              <a:t>advantage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p:bldP spid="11" grpId="0"/>
      <p:bldP spid="12" grpId="0"/>
      <p:bldP spid="13" grpId="0"/>
      <p:bldP spid="14" grpId="0"/>
      <p:bldP spid="15" grpId="0"/>
      <p:bldP spid="16" grpId="0"/>
      <p:bldP spid="20" grpId="0" animBg="1"/>
      <p:bldP spid="21" grpId="0" animBg="1"/>
      <p:bldP spid="17" grpId="0"/>
      <p:bldP spid="18" grpId="0"/>
      <p:bldP spid="22" grpId="0" animBg="1"/>
      <p:bldP spid="24" grpId="0" animBg="1"/>
      <p:bldP spid="25" grpId="0" animBg="1"/>
      <p:bldP spid="26" grpId="0"/>
      <p:bldP spid="27" grpId="0"/>
      <p:bldP spid="28" grpId="0"/>
      <p:bldP spid="30" grpId="0" animBg="1"/>
      <p:bldP spid="31" grpId="0"/>
      <p:bldP spid="3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V-to-I </a:t>
            </a:r>
            <a:r>
              <a:rPr lang="en-US" dirty="0" smtClean="0">
                <a:solidFill>
                  <a:schemeClr val="tx1"/>
                </a:solidFill>
              </a:rPr>
              <a:t>meets</a:t>
            </a:r>
            <a:r>
              <a:rPr lang="en-US" dirty="0" smtClean="0"/>
              <a:t> </a:t>
            </a:r>
            <a:r>
              <a:rPr lang="en-US" dirty="0" smtClean="0">
                <a:solidFill>
                  <a:schemeClr val="accent5"/>
                </a:solidFill>
              </a:rPr>
              <a:t>V-in-situ</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10"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98311"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98312"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98314"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5"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6"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20" name="Rectangle 19"/>
          <p:cNvSpPr/>
          <p:nvPr/>
        </p:nvSpPr>
        <p:spPr>
          <a:xfrm>
            <a:off x="3325813" y="3071813"/>
            <a:ext cx="1049337"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486525" y="3071813"/>
            <a:ext cx="1087438" cy="13795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5449888" y="3517900"/>
            <a:ext cx="892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Subj gap</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21240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2"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23"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p:txBody>
      </p:sp>
      <p:sp>
        <p:nvSpPr>
          <p:cNvPr id="98324"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30" name="Rectangle 29"/>
          <p:cNvSpPr/>
          <p:nvPr/>
        </p:nvSpPr>
        <p:spPr>
          <a:xfrm>
            <a:off x="6238875" y="4473575"/>
            <a:ext cx="1349375"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6"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29" name="TextBox 28"/>
          <p:cNvSpPr txBox="1">
            <a:spLocks noChangeArrowheads="1"/>
          </p:cNvSpPr>
          <p:nvPr/>
        </p:nvSpPr>
        <p:spPr bwMode="auto">
          <a:xfrm>
            <a:off x="6486525" y="3517900"/>
            <a:ext cx="103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Overt Subj</a:t>
            </a:r>
          </a:p>
        </p:txBody>
      </p:sp>
      <p:sp>
        <p:nvSpPr>
          <p:cNvPr id="33" name="TextBox 32"/>
          <p:cNvSpPr txBox="1">
            <a:spLocks noChangeArrowheads="1"/>
          </p:cNvSpPr>
          <p:nvPr/>
        </p:nvSpPr>
        <p:spPr bwMode="auto">
          <a:xfrm>
            <a:off x="4510088" y="311626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Subj gap</a:t>
            </a:r>
          </a:p>
        </p:txBody>
      </p:sp>
      <p:sp>
        <p:nvSpPr>
          <p:cNvPr id="34" name="TextBox 33"/>
          <p:cNvSpPr txBox="1">
            <a:spLocks noChangeArrowheads="1"/>
          </p:cNvSpPr>
          <p:nvPr/>
        </p:nvSpPr>
        <p:spPr bwMode="auto">
          <a:xfrm>
            <a:off x="3362325" y="3517900"/>
            <a:ext cx="1044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a:p>
            <a:pPr eaLnBrk="1" hangingPunct="1"/>
            <a:r>
              <a:rPr lang="en-US" sz="1400"/>
              <a:t>Overt Subj</a:t>
            </a:r>
          </a:p>
        </p:txBody>
      </p:sp>
      <p:sp>
        <p:nvSpPr>
          <p:cNvPr id="35" name="TextBox 34"/>
          <p:cNvSpPr txBox="1">
            <a:spLocks noChangeArrowheads="1"/>
          </p:cNvSpPr>
          <p:nvPr/>
        </p:nvSpPr>
        <p:spPr bwMode="auto">
          <a:xfrm>
            <a:off x="4510088" y="3732213"/>
            <a:ext cx="90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a:p>
            <a:pPr eaLnBrk="1" hangingPunct="1"/>
            <a:r>
              <a:rPr lang="en-US" sz="1400"/>
              <a:t>Subj gap</a:t>
            </a:r>
          </a:p>
        </p:txBody>
      </p:sp>
      <p:sp>
        <p:nvSpPr>
          <p:cNvPr id="36" name="Rectangle 35"/>
          <p:cNvSpPr/>
          <p:nvPr/>
        </p:nvSpPr>
        <p:spPr>
          <a:xfrm>
            <a:off x="4375150" y="3754438"/>
            <a:ext cx="1074738" cy="696912"/>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7" grpId="0"/>
      <p:bldP spid="29" grpId="0"/>
      <p:bldP spid="33" grpId="0"/>
      <p:bldP spid="34" grpId="0"/>
      <p:bldP spid="35" grpId="0"/>
      <p:bldP spid="3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The advantage of </a:t>
            </a:r>
            <a:r>
              <a:rPr lang="en-US" dirty="0" smtClean="0"/>
              <a:t>V-to-I </a:t>
            </a:r>
            <a:r>
              <a:rPr lang="en-US" dirty="0" err="1" smtClean="0">
                <a:solidFill>
                  <a:schemeClr val="tx1"/>
                </a:solidFill>
              </a:rPr>
              <a:t>vs</a:t>
            </a:r>
            <a:r>
              <a:rPr lang="en-US" dirty="0" smtClean="0"/>
              <a:t> </a:t>
            </a:r>
            <a:r>
              <a:rPr lang="en-US" dirty="0" smtClean="0">
                <a:solidFill>
                  <a:schemeClr val="accent5"/>
                </a:solidFill>
              </a:rPr>
              <a:t>V-in-situ</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10"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98311"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98312"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98314"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5"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6"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20" name="Rectangle 19"/>
          <p:cNvSpPr/>
          <p:nvPr/>
        </p:nvSpPr>
        <p:spPr>
          <a:xfrm>
            <a:off x="3325813" y="3071813"/>
            <a:ext cx="1049337"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486525" y="3071813"/>
            <a:ext cx="1087438" cy="13795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5449888" y="3517900"/>
            <a:ext cx="892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Subj gap</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21240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2"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23"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p:txBody>
      </p:sp>
      <p:sp>
        <p:nvSpPr>
          <p:cNvPr id="98324"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30" name="Rectangle 29"/>
          <p:cNvSpPr/>
          <p:nvPr/>
        </p:nvSpPr>
        <p:spPr>
          <a:xfrm>
            <a:off x="6238875" y="4473575"/>
            <a:ext cx="1349375"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6"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29" name="TextBox 28"/>
          <p:cNvSpPr txBox="1">
            <a:spLocks noChangeArrowheads="1"/>
          </p:cNvSpPr>
          <p:nvPr/>
        </p:nvSpPr>
        <p:spPr bwMode="auto">
          <a:xfrm>
            <a:off x="6486525" y="3517900"/>
            <a:ext cx="103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Overt Subj</a:t>
            </a:r>
          </a:p>
        </p:txBody>
      </p:sp>
      <p:sp>
        <p:nvSpPr>
          <p:cNvPr id="33" name="TextBox 32"/>
          <p:cNvSpPr txBox="1">
            <a:spLocks noChangeArrowheads="1"/>
          </p:cNvSpPr>
          <p:nvPr/>
        </p:nvSpPr>
        <p:spPr bwMode="auto">
          <a:xfrm>
            <a:off x="4510088" y="311626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Subj gap</a:t>
            </a:r>
          </a:p>
        </p:txBody>
      </p:sp>
      <p:sp>
        <p:nvSpPr>
          <p:cNvPr id="34" name="TextBox 33"/>
          <p:cNvSpPr txBox="1">
            <a:spLocks noChangeArrowheads="1"/>
          </p:cNvSpPr>
          <p:nvPr/>
        </p:nvSpPr>
        <p:spPr bwMode="auto">
          <a:xfrm>
            <a:off x="3362325" y="3517900"/>
            <a:ext cx="1044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a:p>
            <a:pPr eaLnBrk="1" hangingPunct="1"/>
            <a:r>
              <a:rPr lang="en-US" sz="1400"/>
              <a:t>Overt Subj</a:t>
            </a:r>
          </a:p>
        </p:txBody>
      </p:sp>
      <p:sp>
        <p:nvSpPr>
          <p:cNvPr id="35" name="TextBox 34"/>
          <p:cNvSpPr txBox="1">
            <a:spLocks noChangeArrowheads="1"/>
          </p:cNvSpPr>
          <p:nvPr/>
        </p:nvSpPr>
        <p:spPr bwMode="auto">
          <a:xfrm>
            <a:off x="4510088" y="3732213"/>
            <a:ext cx="90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a:p>
            <a:pPr eaLnBrk="1" hangingPunct="1"/>
            <a:r>
              <a:rPr lang="en-US" sz="1400"/>
              <a:t>Subj gap</a:t>
            </a:r>
          </a:p>
        </p:txBody>
      </p:sp>
      <p:sp>
        <p:nvSpPr>
          <p:cNvPr id="36" name="Rectangle 35"/>
          <p:cNvSpPr/>
          <p:nvPr/>
        </p:nvSpPr>
        <p:spPr>
          <a:xfrm>
            <a:off x="4375150" y="3754438"/>
            <a:ext cx="1074738" cy="696912"/>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457200" y="1651000"/>
            <a:ext cx="7451436" cy="138588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3325091" y="3048000"/>
            <a:ext cx="2078759" cy="1431636"/>
          </a:xfrm>
          <a:custGeom>
            <a:avLst/>
            <a:gdLst>
              <a:gd name="connsiteX0" fmla="*/ 1039091 w 2112818"/>
              <a:gd name="connsiteY0" fmla="*/ 0 h 1431636"/>
              <a:gd name="connsiteX1" fmla="*/ 0 w 2112818"/>
              <a:gd name="connsiteY1" fmla="*/ 0 h 1431636"/>
              <a:gd name="connsiteX2" fmla="*/ 11545 w 2112818"/>
              <a:gd name="connsiteY2" fmla="*/ 1420091 h 1431636"/>
              <a:gd name="connsiteX3" fmla="*/ 2112818 w 2112818"/>
              <a:gd name="connsiteY3" fmla="*/ 1431636 h 1431636"/>
              <a:gd name="connsiteX4" fmla="*/ 2112818 w 2112818"/>
              <a:gd name="connsiteY4" fmla="*/ 715818 h 1431636"/>
              <a:gd name="connsiteX5" fmla="*/ 1039091 w 2112818"/>
              <a:gd name="connsiteY5" fmla="*/ 715818 h 1431636"/>
              <a:gd name="connsiteX6" fmla="*/ 1039091 w 2112818"/>
              <a:gd name="connsiteY6" fmla="*/ 0 h 14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818" h="1431636">
                <a:moveTo>
                  <a:pt x="1039091" y="0"/>
                </a:moveTo>
                <a:lnTo>
                  <a:pt x="0" y="0"/>
                </a:lnTo>
                <a:cubicBezTo>
                  <a:pt x="3848" y="473364"/>
                  <a:pt x="7697" y="946727"/>
                  <a:pt x="11545" y="1420091"/>
                </a:cubicBezTo>
                <a:lnTo>
                  <a:pt x="2112818" y="1431636"/>
                </a:lnTo>
                <a:lnTo>
                  <a:pt x="2112818" y="715818"/>
                </a:lnTo>
                <a:lnTo>
                  <a:pt x="1039091" y="715818"/>
                </a:lnTo>
                <a:lnTo>
                  <a:pt x="1039091" y="0"/>
                </a:lnTo>
                <a:close/>
              </a:path>
            </a:pathLst>
          </a:custGeom>
          <a:noFill/>
          <a:ln w="41275">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278910" y="3001816"/>
            <a:ext cx="2170977" cy="2656467"/>
          </a:xfrm>
          <a:prstGeom prst="rect">
            <a:avLst/>
          </a:prstGeom>
          <a:noFill/>
          <a:ln w="412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6234545" y="3036455"/>
            <a:ext cx="1316182" cy="2597727"/>
          </a:xfrm>
          <a:custGeom>
            <a:avLst/>
            <a:gdLst>
              <a:gd name="connsiteX0" fmla="*/ 265546 w 1316182"/>
              <a:gd name="connsiteY0" fmla="*/ 34636 h 2597727"/>
              <a:gd name="connsiteX1" fmla="*/ 277091 w 1316182"/>
              <a:gd name="connsiteY1" fmla="*/ 1431636 h 2597727"/>
              <a:gd name="connsiteX2" fmla="*/ 0 w 1316182"/>
              <a:gd name="connsiteY2" fmla="*/ 1420090 h 2597727"/>
              <a:gd name="connsiteX3" fmla="*/ 11546 w 1316182"/>
              <a:gd name="connsiteY3" fmla="*/ 2597727 h 2597727"/>
              <a:gd name="connsiteX4" fmla="*/ 1316182 w 1316182"/>
              <a:gd name="connsiteY4" fmla="*/ 2597727 h 2597727"/>
              <a:gd name="connsiteX5" fmla="*/ 1316182 w 1316182"/>
              <a:gd name="connsiteY5" fmla="*/ 0 h 2597727"/>
              <a:gd name="connsiteX6" fmla="*/ 265546 w 1316182"/>
              <a:gd name="connsiteY6" fmla="*/ 34636 h 25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182" h="2597727">
                <a:moveTo>
                  <a:pt x="265546" y="34636"/>
                </a:moveTo>
                <a:cubicBezTo>
                  <a:pt x="269394" y="500303"/>
                  <a:pt x="273243" y="965969"/>
                  <a:pt x="277091" y="1431636"/>
                </a:cubicBezTo>
                <a:lnTo>
                  <a:pt x="0" y="1420090"/>
                </a:lnTo>
                <a:lnTo>
                  <a:pt x="11546" y="2597727"/>
                </a:lnTo>
                <a:lnTo>
                  <a:pt x="1316182" y="2597727"/>
                </a:lnTo>
                <a:lnTo>
                  <a:pt x="1316182" y="0"/>
                </a:lnTo>
                <a:lnTo>
                  <a:pt x="265546" y="34636"/>
                </a:lnTo>
                <a:close/>
              </a:path>
            </a:pathLst>
          </a:cu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49888" y="3004123"/>
            <a:ext cx="2124075" cy="2656467"/>
          </a:xfrm>
          <a:prstGeom prst="rect">
            <a:avLst/>
          </a:prstGeom>
          <a:noFill/>
          <a:ln w="4127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24670" y="5694932"/>
            <a:ext cx="481221" cy="707886"/>
          </a:xfrm>
          <a:prstGeom prst="rect">
            <a:avLst/>
          </a:prstGeom>
          <a:noFill/>
        </p:spPr>
        <p:txBody>
          <a:bodyPr wrap="none" rtlCol="0">
            <a:spAutoFit/>
          </a:bodyPr>
          <a:lstStyle/>
          <a:p>
            <a:r>
              <a:rPr lang="en-US" sz="4000" dirty="0" smtClean="0">
                <a:solidFill>
                  <a:schemeClr val="tx2"/>
                </a:solidFill>
              </a:rPr>
              <a:t>α</a:t>
            </a:r>
            <a:endParaRPr lang="en-US" sz="4000" dirty="0">
              <a:solidFill>
                <a:schemeClr val="tx2"/>
              </a:solidFill>
            </a:endParaRPr>
          </a:p>
        </p:txBody>
      </p:sp>
      <p:sp>
        <p:nvSpPr>
          <p:cNvPr id="43" name="TextBox 42"/>
          <p:cNvSpPr txBox="1"/>
          <p:nvPr/>
        </p:nvSpPr>
        <p:spPr>
          <a:xfrm>
            <a:off x="8088168" y="5694932"/>
            <a:ext cx="481221" cy="707886"/>
          </a:xfrm>
          <a:prstGeom prst="rect">
            <a:avLst/>
          </a:prstGeom>
          <a:noFill/>
        </p:spPr>
        <p:txBody>
          <a:bodyPr wrap="none" rtlCol="0">
            <a:spAutoFit/>
          </a:bodyPr>
          <a:lstStyle/>
          <a:p>
            <a:r>
              <a:rPr lang="en-US" sz="4000" dirty="0" smtClean="0">
                <a:solidFill>
                  <a:schemeClr val="accent5"/>
                </a:solidFill>
              </a:rPr>
              <a:t>β</a:t>
            </a:r>
            <a:endParaRPr lang="en-US" sz="4000" dirty="0">
              <a:solidFill>
                <a:schemeClr val="accent5"/>
              </a:solidFill>
            </a:endParaRPr>
          </a:p>
        </p:txBody>
      </p:sp>
    </p:spTree>
    <p:extLst>
      <p:ext uri="{BB962C8B-B14F-4D97-AF65-F5344CB8AC3E}">
        <p14:creationId xmlns:p14="http://schemas.microsoft.com/office/powerpoint/2010/main" val="2860296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37" grpId="0" animBg="1"/>
      <p:bldP spid="16" grpId="0"/>
      <p:bldP spid="4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Calculating</a:t>
            </a:r>
            <a:r>
              <a:rPr lang="en-US" dirty="0" smtClean="0"/>
              <a:t> α </a:t>
            </a:r>
            <a:r>
              <a:rPr lang="en-US" dirty="0" smtClean="0">
                <a:solidFill>
                  <a:srgbClr val="000000"/>
                </a:solidFill>
              </a:rPr>
              <a:t>and</a:t>
            </a:r>
            <a:r>
              <a:rPr lang="en-US" dirty="0" smtClean="0"/>
              <a:t> </a:t>
            </a:r>
            <a:r>
              <a:rPr lang="en-US" dirty="0" smtClean="0">
                <a:solidFill>
                  <a:schemeClr val="accent5"/>
                </a:solidFill>
              </a:rPr>
              <a:t>β</a:t>
            </a:r>
            <a:endParaRPr lang="en-US" dirty="0">
              <a:solidFill>
                <a:schemeClr val="accent5"/>
              </a:solidFill>
            </a:endParaRPr>
          </a:p>
        </p:txBody>
      </p:sp>
      <p:sp>
        <p:nvSpPr>
          <p:cNvPr id="3" name="Content Placeholder 2"/>
          <p:cNvSpPr>
            <a:spLocks noGrp="1"/>
          </p:cNvSpPr>
          <p:nvPr>
            <p:ph idx="1"/>
          </p:nvPr>
        </p:nvSpPr>
        <p:spPr/>
        <p:txBody>
          <a:bodyPr/>
          <a:lstStyle/>
          <a:p>
            <a:r>
              <a:rPr lang="en-US" dirty="0" smtClean="0"/>
              <a:t>To get an estimate of </a:t>
            </a:r>
            <a:r>
              <a:rPr lang="en-US" dirty="0" smtClean="0">
                <a:solidFill>
                  <a:schemeClr val="tx2"/>
                </a:solidFill>
              </a:rPr>
              <a:t>α</a:t>
            </a:r>
            <a:r>
              <a:rPr lang="en-US" dirty="0" smtClean="0"/>
              <a:t>, the advantage of a V-to-I grammar, we can look at </a:t>
            </a:r>
            <a:r>
              <a:rPr lang="en-US" dirty="0" smtClean="0">
                <a:solidFill>
                  <a:srgbClr val="646B86"/>
                </a:solidFill>
              </a:rPr>
              <a:t>Icelandic</a:t>
            </a:r>
            <a:r>
              <a:rPr lang="en-US" dirty="0" smtClean="0"/>
              <a:t>. </a:t>
            </a:r>
          </a:p>
          <a:p>
            <a:r>
              <a:rPr lang="en-US" dirty="0" smtClean="0"/>
              <a:t>To get an estimate of </a:t>
            </a:r>
            <a:r>
              <a:rPr lang="en-US" dirty="0" smtClean="0">
                <a:solidFill>
                  <a:schemeClr val="accent5"/>
                </a:solidFill>
              </a:rPr>
              <a:t>β</a:t>
            </a:r>
            <a:r>
              <a:rPr lang="en-US" dirty="0" smtClean="0"/>
              <a:t>, the advantage of a V-in-situ grammar, we can look at one of the </a:t>
            </a:r>
            <a:r>
              <a:rPr lang="en-US" dirty="0" smtClean="0">
                <a:solidFill>
                  <a:srgbClr val="8FB08C"/>
                </a:solidFill>
              </a:rPr>
              <a:t>modern Mainland Scandinavian languages</a:t>
            </a:r>
            <a:r>
              <a:rPr lang="en-US" dirty="0" smtClean="0"/>
              <a:t>.</a:t>
            </a:r>
          </a:p>
          <a:p>
            <a:r>
              <a:rPr lang="en-US" dirty="0" smtClean="0"/>
              <a:t>For Icelandic, there exists a parsed corpus: the Icelandic Parsed Historical Corpus (</a:t>
            </a:r>
            <a:r>
              <a:rPr lang="en-US" dirty="0" err="1" smtClean="0"/>
              <a:t>IcePaHC</a:t>
            </a:r>
            <a:r>
              <a:rPr lang="en-US" dirty="0" smtClean="0"/>
              <a:t>)</a:t>
            </a:r>
          </a:p>
          <a:p>
            <a:r>
              <a:rPr lang="en-US" dirty="0" smtClean="0"/>
              <a:t>For Modern Mainland Scandinavian, no comparable corpus exists. We have made use of</a:t>
            </a:r>
          </a:p>
          <a:p>
            <a:pPr lvl="1"/>
            <a:r>
              <a:rPr lang="en-US" dirty="0" err="1" smtClean="0"/>
              <a:t>Waldmann’s</a:t>
            </a:r>
            <a:r>
              <a:rPr lang="en-US" dirty="0" smtClean="0"/>
              <a:t> data from the speech of Swedish caregivers to children</a:t>
            </a:r>
          </a:p>
          <a:p>
            <a:pPr lvl="1"/>
            <a:r>
              <a:rPr lang="en-US" dirty="0" smtClean="0"/>
              <a:t>Small extracts from the </a:t>
            </a:r>
            <a:r>
              <a:rPr lang="en-US" dirty="0" err="1" smtClean="0"/>
              <a:t>Korp</a:t>
            </a:r>
            <a:r>
              <a:rPr lang="en-US" dirty="0" smtClean="0"/>
              <a:t> corpus of Swedish </a:t>
            </a:r>
          </a:p>
          <a:p>
            <a:pPr lvl="2"/>
            <a:r>
              <a:rPr lang="en-US" dirty="0" smtClean="0"/>
              <a:t>Novels published by Bonnier (1976/1977)</a:t>
            </a:r>
          </a:p>
          <a:p>
            <a:pPr lvl="2"/>
            <a:r>
              <a:rPr lang="en-US" dirty="0" smtClean="0"/>
              <a:t>blogs</a:t>
            </a:r>
          </a:p>
        </p:txBody>
      </p:sp>
    </p:spTree>
    <p:extLst>
      <p:ext uri="{BB962C8B-B14F-4D97-AF65-F5344CB8AC3E}">
        <p14:creationId xmlns:p14="http://schemas.microsoft.com/office/powerpoint/2010/main" val="161575326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Calculating</a:t>
            </a:r>
            <a:r>
              <a:rPr lang="en-US" dirty="0" smtClean="0"/>
              <a:t> α </a:t>
            </a:r>
            <a:r>
              <a:rPr lang="en-US" dirty="0" smtClean="0">
                <a:solidFill>
                  <a:srgbClr val="000000"/>
                </a:solidFill>
              </a:rPr>
              <a:t>and</a:t>
            </a:r>
            <a:r>
              <a:rPr lang="en-US" dirty="0" smtClean="0"/>
              <a:t> </a:t>
            </a:r>
            <a:r>
              <a:rPr lang="en-US" dirty="0" smtClean="0">
                <a:solidFill>
                  <a:schemeClr val="accent5"/>
                </a:solidFill>
              </a:rPr>
              <a:t>β</a:t>
            </a:r>
            <a:endParaRPr lang="en-US" dirty="0">
              <a:solidFill>
                <a:schemeClr val="accent5"/>
              </a:solidFill>
            </a:endParaRPr>
          </a:p>
        </p:txBody>
      </p:sp>
      <p:sp>
        <p:nvSpPr>
          <p:cNvPr id="3" name="Content Placeholder 2"/>
          <p:cNvSpPr>
            <a:spLocks noGrp="1"/>
          </p:cNvSpPr>
          <p:nvPr>
            <p:ph idx="1"/>
          </p:nvPr>
        </p:nvSpPr>
        <p:spPr/>
        <p:txBody>
          <a:bodyPr/>
          <a:lstStyle/>
          <a:p>
            <a:r>
              <a:rPr lang="en-US" dirty="0" smtClean="0"/>
              <a:t>For Icelandic, we searched all the narrative texts in the corpus, excluding texts published 1600–1850, as these show a significant (but temporary) dip in V–</a:t>
            </a:r>
            <a:r>
              <a:rPr lang="en-US" dirty="0" err="1" smtClean="0"/>
              <a:t>Neg</a:t>
            </a:r>
            <a:r>
              <a:rPr lang="en-US" dirty="0" smtClean="0"/>
              <a:t> order, consistent with what the lexis suggests is a period of strong Danish influence (at least on these writers). </a:t>
            </a:r>
          </a:p>
          <a:p>
            <a:r>
              <a:rPr lang="en-US" dirty="0" smtClean="0"/>
              <a:t>Total </a:t>
            </a:r>
            <a:r>
              <a:rPr lang="en-US" dirty="0" smtClean="0">
                <a:solidFill>
                  <a:schemeClr val="tx2"/>
                </a:solidFill>
              </a:rPr>
              <a:t>Icelandic</a:t>
            </a:r>
            <a:r>
              <a:rPr lang="en-US" dirty="0" smtClean="0"/>
              <a:t> subordinate clauses with negation: </a:t>
            </a:r>
            <a:r>
              <a:rPr lang="en-US" dirty="0" smtClean="0">
                <a:solidFill>
                  <a:schemeClr val="tx2"/>
                </a:solidFill>
              </a:rPr>
              <a:t>1199</a:t>
            </a:r>
          </a:p>
          <a:p>
            <a:r>
              <a:rPr lang="en-US" dirty="0" smtClean="0"/>
              <a:t>For Swedish, we (and </a:t>
            </a:r>
            <a:r>
              <a:rPr lang="en-US" dirty="0" err="1" smtClean="0"/>
              <a:t>Waldmann</a:t>
            </a:r>
            <a:r>
              <a:rPr lang="en-US" dirty="0" smtClean="0"/>
              <a:t>) had to search by hand; he searched all the data he had; we limited ourselves to </a:t>
            </a:r>
            <a:r>
              <a:rPr lang="en-US" dirty="0" err="1" smtClean="0"/>
              <a:t>approx</a:t>
            </a:r>
            <a:r>
              <a:rPr lang="en-US" dirty="0" smtClean="0"/>
              <a:t> the first 300 relevant clauses in each sample.</a:t>
            </a:r>
          </a:p>
          <a:p>
            <a:r>
              <a:rPr lang="en-US" dirty="0" smtClean="0"/>
              <a:t>Total </a:t>
            </a:r>
            <a:r>
              <a:rPr lang="en-US" dirty="0" smtClean="0">
                <a:solidFill>
                  <a:schemeClr val="accent5"/>
                </a:solidFill>
              </a:rPr>
              <a:t>Swedish</a:t>
            </a:r>
            <a:r>
              <a:rPr lang="en-US" dirty="0" smtClean="0"/>
              <a:t> subordinate clauses with negation: </a:t>
            </a:r>
            <a:r>
              <a:rPr lang="en-US" dirty="0" smtClean="0">
                <a:solidFill>
                  <a:srgbClr val="8FB08C"/>
                </a:solidFill>
              </a:rPr>
              <a:t>786</a:t>
            </a:r>
          </a:p>
          <a:p>
            <a:pPr lvl="1"/>
            <a:r>
              <a:rPr lang="en-US" dirty="0" smtClean="0"/>
              <a:t>Novels:		</a:t>
            </a:r>
            <a:r>
              <a:rPr lang="en-US" dirty="0" smtClean="0">
                <a:solidFill>
                  <a:schemeClr val="accent5"/>
                </a:solidFill>
              </a:rPr>
              <a:t>285</a:t>
            </a:r>
          </a:p>
          <a:p>
            <a:pPr lvl="1"/>
            <a:r>
              <a:rPr lang="en-US" dirty="0" smtClean="0"/>
              <a:t>Blogs: 		</a:t>
            </a:r>
            <a:r>
              <a:rPr lang="en-US" dirty="0" smtClean="0">
                <a:solidFill>
                  <a:srgbClr val="8FB08C"/>
                </a:solidFill>
              </a:rPr>
              <a:t>290</a:t>
            </a:r>
          </a:p>
          <a:p>
            <a:pPr lvl="1"/>
            <a:r>
              <a:rPr lang="en-US" dirty="0" smtClean="0"/>
              <a:t>Caregivers:	</a:t>
            </a:r>
            <a:r>
              <a:rPr lang="en-US" dirty="0" smtClean="0">
                <a:solidFill>
                  <a:srgbClr val="8FB08C"/>
                </a:solidFill>
              </a:rPr>
              <a:t>211</a:t>
            </a:r>
          </a:p>
          <a:p>
            <a:pPr marL="457200" lvl="1" indent="0">
              <a:buNone/>
            </a:pPr>
            <a:endParaRPr lang="en-US" dirty="0" smtClean="0"/>
          </a:p>
        </p:txBody>
      </p:sp>
    </p:spTree>
    <p:extLst>
      <p:ext uri="{BB962C8B-B14F-4D97-AF65-F5344CB8AC3E}">
        <p14:creationId xmlns:p14="http://schemas.microsoft.com/office/powerpoint/2010/main" val="219971794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The advantage of </a:t>
            </a:r>
            <a:r>
              <a:rPr lang="en-US" dirty="0" smtClean="0"/>
              <a:t>V-to-I </a:t>
            </a:r>
            <a:r>
              <a:rPr lang="en-US" dirty="0" err="1" smtClean="0">
                <a:solidFill>
                  <a:schemeClr val="tx1"/>
                </a:solidFill>
              </a:rPr>
              <a:t>vs</a:t>
            </a:r>
            <a:r>
              <a:rPr lang="en-US" dirty="0" smtClean="0"/>
              <a:t> </a:t>
            </a:r>
            <a:r>
              <a:rPr lang="en-US" dirty="0" smtClean="0">
                <a:solidFill>
                  <a:schemeClr val="accent5"/>
                </a:solidFill>
              </a:rPr>
              <a:t>V-in-situ</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10"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98311"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98312"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98314"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5"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6"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20" name="Rectangle 19"/>
          <p:cNvSpPr/>
          <p:nvPr/>
        </p:nvSpPr>
        <p:spPr>
          <a:xfrm>
            <a:off x="3325813" y="3071813"/>
            <a:ext cx="1049337"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486525" y="3071813"/>
            <a:ext cx="1087438" cy="13795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5449888" y="3517900"/>
            <a:ext cx="892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Subj gap</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21240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2"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23"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p:txBody>
      </p:sp>
      <p:sp>
        <p:nvSpPr>
          <p:cNvPr id="98324"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30" name="Rectangle 29"/>
          <p:cNvSpPr/>
          <p:nvPr/>
        </p:nvSpPr>
        <p:spPr>
          <a:xfrm>
            <a:off x="6238875" y="4473575"/>
            <a:ext cx="1349375"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6"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29" name="TextBox 28"/>
          <p:cNvSpPr txBox="1">
            <a:spLocks noChangeArrowheads="1"/>
          </p:cNvSpPr>
          <p:nvPr/>
        </p:nvSpPr>
        <p:spPr bwMode="auto">
          <a:xfrm>
            <a:off x="6486525" y="3517900"/>
            <a:ext cx="103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Overt Subj</a:t>
            </a:r>
          </a:p>
        </p:txBody>
      </p:sp>
      <p:sp>
        <p:nvSpPr>
          <p:cNvPr id="33" name="TextBox 32"/>
          <p:cNvSpPr txBox="1">
            <a:spLocks noChangeArrowheads="1"/>
          </p:cNvSpPr>
          <p:nvPr/>
        </p:nvSpPr>
        <p:spPr bwMode="auto">
          <a:xfrm>
            <a:off x="4510088" y="311626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Neg–V</a:t>
            </a:r>
          </a:p>
          <a:p>
            <a:pPr eaLnBrk="1" hangingPunct="1"/>
            <a:r>
              <a:rPr lang="en-US" sz="1400"/>
              <a:t>Subj gap</a:t>
            </a:r>
          </a:p>
        </p:txBody>
      </p:sp>
      <p:sp>
        <p:nvSpPr>
          <p:cNvPr id="34" name="TextBox 33"/>
          <p:cNvSpPr txBox="1">
            <a:spLocks noChangeArrowheads="1"/>
          </p:cNvSpPr>
          <p:nvPr/>
        </p:nvSpPr>
        <p:spPr bwMode="auto">
          <a:xfrm>
            <a:off x="3362325" y="3517900"/>
            <a:ext cx="1044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a:p>
            <a:pPr eaLnBrk="1" hangingPunct="1"/>
            <a:r>
              <a:rPr lang="en-US" sz="1400"/>
              <a:t>Overt Subj</a:t>
            </a:r>
          </a:p>
        </p:txBody>
      </p:sp>
      <p:sp>
        <p:nvSpPr>
          <p:cNvPr id="35" name="TextBox 34"/>
          <p:cNvSpPr txBox="1">
            <a:spLocks noChangeArrowheads="1"/>
          </p:cNvSpPr>
          <p:nvPr/>
        </p:nvSpPr>
        <p:spPr bwMode="auto">
          <a:xfrm>
            <a:off x="4510088" y="3732213"/>
            <a:ext cx="90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a:p>
            <a:pPr eaLnBrk="1" hangingPunct="1"/>
            <a:r>
              <a:rPr lang="en-US" sz="1400"/>
              <a:t>Subj gap</a:t>
            </a:r>
          </a:p>
        </p:txBody>
      </p:sp>
      <p:sp>
        <p:nvSpPr>
          <p:cNvPr id="36" name="Rectangle 35"/>
          <p:cNvSpPr/>
          <p:nvPr/>
        </p:nvSpPr>
        <p:spPr>
          <a:xfrm>
            <a:off x="4375150" y="3754438"/>
            <a:ext cx="1074738" cy="696912"/>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457200" y="1651000"/>
            <a:ext cx="7451436" cy="138588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278910" y="3001816"/>
            <a:ext cx="2170977" cy="2656467"/>
          </a:xfrm>
          <a:prstGeom prst="rect">
            <a:avLst/>
          </a:prstGeom>
          <a:noFill/>
          <a:ln w="412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49888" y="3004123"/>
            <a:ext cx="2124075" cy="2656467"/>
          </a:xfrm>
          <a:prstGeom prst="rect">
            <a:avLst/>
          </a:prstGeom>
          <a:noFill/>
          <a:ln w="4127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24670" y="5694932"/>
            <a:ext cx="481221" cy="707886"/>
          </a:xfrm>
          <a:prstGeom prst="rect">
            <a:avLst/>
          </a:prstGeom>
          <a:noFill/>
        </p:spPr>
        <p:txBody>
          <a:bodyPr wrap="none" rtlCol="0">
            <a:spAutoFit/>
          </a:bodyPr>
          <a:lstStyle/>
          <a:p>
            <a:r>
              <a:rPr lang="en-US" sz="4000" dirty="0" smtClean="0">
                <a:solidFill>
                  <a:schemeClr val="tx2"/>
                </a:solidFill>
              </a:rPr>
              <a:t>α</a:t>
            </a:r>
            <a:endParaRPr lang="en-US" sz="4000" dirty="0">
              <a:solidFill>
                <a:schemeClr val="tx2"/>
              </a:solidFill>
            </a:endParaRPr>
          </a:p>
        </p:txBody>
      </p:sp>
      <p:sp>
        <p:nvSpPr>
          <p:cNvPr id="43" name="TextBox 42"/>
          <p:cNvSpPr txBox="1"/>
          <p:nvPr/>
        </p:nvSpPr>
        <p:spPr>
          <a:xfrm>
            <a:off x="8088168" y="5694932"/>
            <a:ext cx="481221" cy="707886"/>
          </a:xfrm>
          <a:prstGeom prst="rect">
            <a:avLst/>
          </a:prstGeom>
          <a:noFill/>
        </p:spPr>
        <p:txBody>
          <a:bodyPr wrap="none" rtlCol="0">
            <a:spAutoFit/>
          </a:bodyPr>
          <a:lstStyle/>
          <a:p>
            <a:r>
              <a:rPr lang="en-US" sz="4000" dirty="0" smtClean="0">
                <a:solidFill>
                  <a:schemeClr val="accent5"/>
                </a:solidFill>
              </a:rPr>
              <a:t>β</a:t>
            </a:r>
            <a:endParaRPr lang="en-US" sz="4000" dirty="0">
              <a:solidFill>
                <a:schemeClr val="accent5"/>
              </a:solidFill>
            </a:endParaRPr>
          </a:p>
        </p:txBody>
      </p:sp>
    </p:spTree>
    <p:extLst>
      <p:ext uri="{BB962C8B-B14F-4D97-AF65-F5344CB8AC3E}">
        <p14:creationId xmlns:p14="http://schemas.microsoft.com/office/powerpoint/2010/main" val="255259762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659438" y="4473575"/>
            <a:ext cx="1928813"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75150" y="3754438"/>
            <a:ext cx="1074738" cy="696912"/>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solidFill>
                  <a:schemeClr val="tx1"/>
                </a:solidFill>
              </a:rPr>
              <a:t>The advantage of </a:t>
            </a:r>
            <a:r>
              <a:rPr lang="en-US" dirty="0" smtClean="0"/>
              <a:t>V-to-I </a:t>
            </a:r>
            <a:r>
              <a:rPr lang="en-US" dirty="0" err="1" smtClean="0">
                <a:solidFill>
                  <a:schemeClr val="tx1"/>
                </a:solidFill>
              </a:rPr>
              <a:t>vs</a:t>
            </a:r>
            <a:r>
              <a:rPr lang="en-US" dirty="0" smtClean="0"/>
              <a:t> </a:t>
            </a:r>
            <a:r>
              <a:rPr lang="en-US" dirty="0" smtClean="0">
                <a:solidFill>
                  <a:schemeClr val="accent5"/>
                </a:solidFill>
              </a:rPr>
              <a:t>V-in-situ</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10"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98311"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98312"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98314"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5"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6"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20" name="Rectangle 19"/>
          <p:cNvSpPr/>
          <p:nvPr/>
        </p:nvSpPr>
        <p:spPr>
          <a:xfrm>
            <a:off x="3325813" y="3071813"/>
            <a:ext cx="1049337"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486525" y="3071813"/>
            <a:ext cx="1087438" cy="13795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5449888" y="3517900"/>
            <a:ext cx="892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err="1">
                <a:solidFill>
                  <a:srgbClr val="A6A6A6"/>
                </a:solidFill>
              </a:rPr>
              <a:t>Subj</a:t>
            </a:r>
            <a:r>
              <a:rPr lang="en-US" sz="1400" dirty="0">
                <a:solidFill>
                  <a:srgbClr val="A6A6A6"/>
                </a:solidFill>
              </a:rPr>
              <a:t> gap</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21240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2"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3"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p:txBody>
      </p:sp>
      <p:sp>
        <p:nvSpPr>
          <p:cNvPr id="98324"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6"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29" name="TextBox 28"/>
          <p:cNvSpPr txBox="1">
            <a:spLocks noChangeArrowheads="1"/>
          </p:cNvSpPr>
          <p:nvPr/>
        </p:nvSpPr>
        <p:spPr bwMode="auto">
          <a:xfrm>
            <a:off x="6486525" y="3517900"/>
            <a:ext cx="103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a:solidFill>
                  <a:srgbClr val="A6A6A6"/>
                </a:solidFill>
              </a:rPr>
              <a:t>Overt </a:t>
            </a:r>
            <a:r>
              <a:rPr lang="en-US" sz="1400" dirty="0" err="1">
                <a:solidFill>
                  <a:srgbClr val="A6A6A6"/>
                </a:solidFill>
              </a:rPr>
              <a:t>Subj</a:t>
            </a:r>
            <a:endParaRPr lang="en-US" sz="1400" dirty="0">
              <a:solidFill>
                <a:srgbClr val="A6A6A6"/>
              </a:solidFill>
            </a:endParaRPr>
          </a:p>
        </p:txBody>
      </p:sp>
      <p:sp>
        <p:nvSpPr>
          <p:cNvPr id="33" name="TextBox 32"/>
          <p:cNvSpPr txBox="1">
            <a:spLocks noChangeArrowheads="1"/>
          </p:cNvSpPr>
          <p:nvPr/>
        </p:nvSpPr>
        <p:spPr bwMode="auto">
          <a:xfrm>
            <a:off x="4510088" y="311626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chemeClr val="bg1">
                    <a:lumMod val="75000"/>
                  </a:schemeClr>
                </a:solidFill>
              </a:rPr>
              <a:t>Neg</a:t>
            </a:r>
            <a:r>
              <a:rPr lang="en-US" sz="1800" dirty="0">
                <a:solidFill>
                  <a:schemeClr val="bg1">
                    <a:lumMod val="75000"/>
                  </a:schemeClr>
                </a:solidFill>
              </a:rPr>
              <a:t>–V</a:t>
            </a:r>
          </a:p>
          <a:p>
            <a:pPr eaLnBrk="1" hangingPunct="1"/>
            <a:r>
              <a:rPr lang="en-US" sz="1400" dirty="0" err="1">
                <a:solidFill>
                  <a:schemeClr val="bg1">
                    <a:lumMod val="75000"/>
                  </a:schemeClr>
                </a:solidFill>
              </a:rPr>
              <a:t>Subj</a:t>
            </a:r>
            <a:r>
              <a:rPr lang="en-US" sz="1400" dirty="0">
                <a:solidFill>
                  <a:schemeClr val="bg1">
                    <a:lumMod val="75000"/>
                  </a:schemeClr>
                </a:solidFill>
              </a:rPr>
              <a:t> gap</a:t>
            </a:r>
          </a:p>
        </p:txBody>
      </p:sp>
      <p:sp>
        <p:nvSpPr>
          <p:cNvPr id="34" name="TextBox 33"/>
          <p:cNvSpPr txBox="1">
            <a:spLocks noChangeArrowheads="1"/>
          </p:cNvSpPr>
          <p:nvPr/>
        </p:nvSpPr>
        <p:spPr bwMode="auto">
          <a:xfrm>
            <a:off x="3362325" y="3517900"/>
            <a:ext cx="1044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lumMod val="65000"/>
                  </a:schemeClr>
                </a:solidFill>
              </a:rPr>
              <a:t>V–</a:t>
            </a:r>
            <a:r>
              <a:rPr lang="en-US" sz="1800" dirty="0" err="1">
                <a:solidFill>
                  <a:schemeClr val="bg1">
                    <a:lumMod val="65000"/>
                  </a:schemeClr>
                </a:solidFill>
              </a:rPr>
              <a:t>Neg</a:t>
            </a:r>
            <a:endParaRPr lang="en-US" sz="1800" dirty="0">
              <a:solidFill>
                <a:schemeClr val="bg1">
                  <a:lumMod val="65000"/>
                </a:schemeClr>
              </a:solidFill>
            </a:endParaRPr>
          </a:p>
          <a:p>
            <a:pPr eaLnBrk="1" hangingPunct="1"/>
            <a:r>
              <a:rPr lang="en-US" sz="1400" dirty="0">
                <a:solidFill>
                  <a:schemeClr val="bg1">
                    <a:lumMod val="65000"/>
                  </a:schemeClr>
                </a:solidFill>
              </a:rPr>
              <a:t>Overt </a:t>
            </a:r>
            <a:r>
              <a:rPr lang="en-US" sz="1400" dirty="0" err="1">
                <a:solidFill>
                  <a:schemeClr val="bg1">
                    <a:lumMod val="65000"/>
                  </a:schemeClr>
                </a:solidFill>
              </a:rPr>
              <a:t>Subj</a:t>
            </a:r>
            <a:endParaRPr lang="en-US" sz="1400" dirty="0">
              <a:solidFill>
                <a:schemeClr val="bg1">
                  <a:lumMod val="65000"/>
                </a:schemeClr>
              </a:solidFill>
            </a:endParaRPr>
          </a:p>
        </p:txBody>
      </p:sp>
      <p:sp>
        <p:nvSpPr>
          <p:cNvPr id="35" name="TextBox 34"/>
          <p:cNvSpPr txBox="1">
            <a:spLocks noChangeArrowheads="1"/>
          </p:cNvSpPr>
          <p:nvPr/>
        </p:nvSpPr>
        <p:spPr bwMode="auto">
          <a:xfrm>
            <a:off x="4510088" y="3732213"/>
            <a:ext cx="90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a:p>
            <a:pPr eaLnBrk="1" hangingPunct="1"/>
            <a:r>
              <a:rPr lang="en-US" sz="1400" dirty="0" err="1">
                <a:solidFill>
                  <a:srgbClr val="A6A6A6"/>
                </a:solidFill>
              </a:rPr>
              <a:t>Subj</a:t>
            </a:r>
            <a:r>
              <a:rPr lang="en-US" sz="1400" dirty="0">
                <a:solidFill>
                  <a:srgbClr val="A6A6A6"/>
                </a:solidFill>
              </a:rPr>
              <a:t> gap</a:t>
            </a:r>
          </a:p>
        </p:txBody>
      </p:sp>
      <p:sp>
        <p:nvSpPr>
          <p:cNvPr id="3" name="Rectangle 2"/>
          <p:cNvSpPr/>
          <p:nvPr/>
        </p:nvSpPr>
        <p:spPr>
          <a:xfrm>
            <a:off x="457200" y="1651000"/>
            <a:ext cx="7451436" cy="138588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278910" y="3001816"/>
            <a:ext cx="2170977" cy="2656467"/>
          </a:xfrm>
          <a:prstGeom prst="rect">
            <a:avLst/>
          </a:prstGeom>
          <a:noFill/>
          <a:ln w="412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49888" y="3004123"/>
            <a:ext cx="2124075" cy="2656467"/>
          </a:xfrm>
          <a:prstGeom prst="rect">
            <a:avLst/>
          </a:prstGeom>
          <a:noFill/>
          <a:ln w="4127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24670" y="5694932"/>
            <a:ext cx="481221" cy="707886"/>
          </a:xfrm>
          <a:prstGeom prst="rect">
            <a:avLst/>
          </a:prstGeom>
          <a:noFill/>
        </p:spPr>
        <p:txBody>
          <a:bodyPr wrap="none" rtlCol="0">
            <a:spAutoFit/>
          </a:bodyPr>
          <a:lstStyle/>
          <a:p>
            <a:r>
              <a:rPr lang="en-US" sz="4000" dirty="0" smtClean="0">
                <a:solidFill>
                  <a:schemeClr val="tx2"/>
                </a:solidFill>
              </a:rPr>
              <a:t>α</a:t>
            </a:r>
            <a:endParaRPr lang="en-US" sz="4000" dirty="0">
              <a:solidFill>
                <a:schemeClr val="tx2"/>
              </a:solidFill>
            </a:endParaRPr>
          </a:p>
        </p:txBody>
      </p:sp>
      <p:sp>
        <p:nvSpPr>
          <p:cNvPr id="43" name="TextBox 42"/>
          <p:cNvSpPr txBox="1"/>
          <p:nvPr/>
        </p:nvSpPr>
        <p:spPr>
          <a:xfrm>
            <a:off x="8088168" y="5694932"/>
            <a:ext cx="481221" cy="707886"/>
          </a:xfrm>
          <a:prstGeom prst="rect">
            <a:avLst/>
          </a:prstGeom>
          <a:noFill/>
        </p:spPr>
        <p:txBody>
          <a:bodyPr wrap="none" rtlCol="0">
            <a:spAutoFit/>
          </a:bodyPr>
          <a:lstStyle/>
          <a:p>
            <a:r>
              <a:rPr lang="en-US" sz="4000" dirty="0" smtClean="0">
                <a:solidFill>
                  <a:schemeClr val="accent5"/>
                </a:solidFill>
              </a:rPr>
              <a:t>β</a:t>
            </a:r>
            <a:endParaRPr lang="en-US" sz="4000" dirty="0">
              <a:solidFill>
                <a:schemeClr val="accent5"/>
              </a:solidFill>
            </a:endParaRPr>
          </a:p>
        </p:txBody>
      </p:sp>
      <p:sp>
        <p:nvSpPr>
          <p:cNvPr id="5" name="TextBox 4"/>
          <p:cNvSpPr txBox="1"/>
          <p:nvPr/>
        </p:nvSpPr>
        <p:spPr>
          <a:xfrm>
            <a:off x="3395231" y="3146753"/>
            <a:ext cx="683826" cy="523220"/>
          </a:xfrm>
          <a:prstGeom prst="rect">
            <a:avLst/>
          </a:prstGeom>
          <a:noFill/>
        </p:spPr>
        <p:txBody>
          <a:bodyPr wrap="none" rtlCol="0">
            <a:spAutoFit/>
          </a:bodyPr>
          <a:lstStyle/>
          <a:p>
            <a:r>
              <a:rPr lang="en-US" sz="2800" dirty="0" smtClean="0"/>
              <a:t>.35</a:t>
            </a:r>
            <a:endParaRPr lang="en-US" sz="2800" dirty="0"/>
          </a:p>
        </p:txBody>
      </p:sp>
      <p:sp>
        <p:nvSpPr>
          <p:cNvPr id="38" name="TextBox 37"/>
          <p:cNvSpPr txBox="1"/>
          <p:nvPr/>
        </p:nvSpPr>
        <p:spPr>
          <a:xfrm>
            <a:off x="6836162" y="3146753"/>
            <a:ext cx="683826" cy="523220"/>
          </a:xfrm>
          <a:prstGeom prst="rect">
            <a:avLst/>
          </a:prstGeom>
          <a:noFill/>
        </p:spPr>
        <p:txBody>
          <a:bodyPr wrap="none" rtlCol="0">
            <a:spAutoFit/>
          </a:bodyPr>
          <a:lstStyle/>
          <a:p>
            <a:r>
              <a:rPr lang="en-US" sz="2800" dirty="0" smtClean="0"/>
              <a:t>.82</a:t>
            </a:r>
            <a:endParaRPr lang="en-US" sz="2800" dirty="0"/>
          </a:p>
        </p:txBody>
      </p:sp>
      <p:sp>
        <p:nvSpPr>
          <p:cNvPr id="9" name="TextBox 8"/>
          <p:cNvSpPr txBox="1"/>
          <p:nvPr/>
        </p:nvSpPr>
        <p:spPr>
          <a:xfrm>
            <a:off x="7752031" y="2332038"/>
            <a:ext cx="1386773" cy="646331"/>
          </a:xfrm>
          <a:prstGeom prst="rect">
            <a:avLst/>
          </a:prstGeom>
          <a:noFill/>
        </p:spPr>
        <p:txBody>
          <a:bodyPr wrap="square" rtlCol="0">
            <a:spAutoFit/>
          </a:bodyPr>
          <a:lstStyle/>
          <a:p>
            <a:r>
              <a:rPr lang="en-US" dirty="0" smtClean="0"/>
              <a:t>Data from novels</a:t>
            </a:r>
            <a:endParaRPr lang="en-US" dirty="0"/>
          </a:p>
        </p:txBody>
      </p:sp>
      <p:sp>
        <p:nvSpPr>
          <p:cNvPr id="10" name="Freeform 9"/>
          <p:cNvSpPr/>
          <p:nvPr/>
        </p:nvSpPr>
        <p:spPr>
          <a:xfrm>
            <a:off x="7677727" y="2967185"/>
            <a:ext cx="473364" cy="484909"/>
          </a:xfrm>
          <a:custGeom>
            <a:avLst/>
            <a:gdLst>
              <a:gd name="connsiteX0" fmla="*/ 473364 w 473364"/>
              <a:gd name="connsiteY0" fmla="*/ 0 h 484909"/>
              <a:gd name="connsiteX1" fmla="*/ 346364 w 473364"/>
              <a:gd name="connsiteY1" fmla="*/ 392545 h 484909"/>
              <a:gd name="connsiteX2" fmla="*/ 0 w 473364"/>
              <a:gd name="connsiteY2" fmla="*/ 484909 h 484909"/>
            </a:gdLst>
            <a:ahLst/>
            <a:cxnLst>
              <a:cxn ang="0">
                <a:pos x="connsiteX0" y="connsiteY0"/>
              </a:cxn>
              <a:cxn ang="0">
                <a:pos x="connsiteX1" y="connsiteY1"/>
              </a:cxn>
              <a:cxn ang="0">
                <a:pos x="connsiteX2" y="connsiteY2"/>
              </a:cxn>
            </a:cxnLst>
            <a:rect l="l" t="t" r="r" b="b"/>
            <a:pathLst>
              <a:path w="473364" h="484909">
                <a:moveTo>
                  <a:pt x="473364" y="0"/>
                </a:moveTo>
                <a:cubicBezTo>
                  <a:pt x="449311" y="155863"/>
                  <a:pt x="425258" y="311727"/>
                  <a:pt x="346364" y="392545"/>
                </a:cubicBezTo>
                <a:cubicBezTo>
                  <a:pt x="267470" y="473363"/>
                  <a:pt x="0" y="484909"/>
                  <a:pt x="0" y="484909"/>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34892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9" grpId="0"/>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238875" y="4473575"/>
            <a:ext cx="1349375"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75150" y="3754438"/>
            <a:ext cx="1074738" cy="696912"/>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solidFill>
                  <a:schemeClr val="tx1"/>
                </a:solidFill>
              </a:rPr>
              <a:t>The advantage of </a:t>
            </a:r>
            <a:r>
              <a:rPr lang="en-US" dirty="0" smtClean="0"/>
              <a:t>V-to-I </a:t>
            </a:r>
            <a:r>
              <a:rPr lang="en-US" dirty="0" err="1" smtClean="0">
                <a:solidFill>
                  <a:schemeClr val="tx1"/>
                </a:solidFill>
              </a:rPr>
              <a:t>vs</a:t>
            </a:r>
            <a:r>
              <a:rPr lang="en-US" dirty="0" smtClean="0"/>
              <a:t> </a:t>
            </a:r>
            <a:r>
              <a:rPr lang="en-US" dirty="0" smtClean="0">
                <a:solidFill>
                  <a:schemeClr val="accent5"/>
                </a:solidFill>
              </a:rPr>
              <a:t>V-in-situ</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10"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98311"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98312"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98314"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5"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6"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20" name="Rectangle 19"/>
          <p:cNvSpPr/>
          <p:nvPr/>
        </p:nvSpPr>
        <p:spPr>
          <a:xfrm>
            <a:off x="3325813" y="3071813"/>
            <a:ext cx="1049337"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486525" y="3071813"/>
            <a:ext cx="1087438" cy="13795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5449888" y="3517900"/>
            <a:ext cx="892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err="1">
                <a:solidFill>
                  <a:srgbClr val="A6A6A6"/>
                </a:solidFill>
              </a:rPr>
              <a:t>Subj</a:t>
            </a:r>
            <a:r>
              <a:rPr lang="en-US" sz="1400" dirty="0">
                <a:solidFill>
                  <a:srgbClr val="A6A6A6"/>
                </a:solidFill>
              </a:rPr>
              <a:t> gap</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21240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2"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3"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p:txBody>
      </p:sp>
      <p:sp>
        <p:nvSpPr>
          <p:cNvPr id="98324"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6"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29" name="TextBox 28"/>
          <p:cNvSpPr txBox="1">
            <a:spLocks noChangeArrowheads="1"/>
          </p:cNvSpPr>
          <p:nvPr/>
        </p:nvSpPr>
        <p:spPr bwMode="auto">
          <a:xfrm>
            <a:off x="6486525" y="3517900"/>
            <a:ext cx="103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a:solidFill>
                  <a:srgbClr val="A6A6A6"/>
                </a:solidFill>
              </a:rPr>
              <a:t>Overt </a:t>
            </a:r>
            <a:r>
              <a:rPr lang="en-US" sz="1400" dirty="0" err="1">
                <a:solidFill>
                  <a:srgbClr val="A6A6A6"/>
                </a:solidFill>
              </a:rPr>
              <a:t>Subj</a:t>
            </a:r>
            <a:endParaRPr lang="en-US" sz="1400" dirty="0">
              <a:solidFill>
                <a:srgbClr val="A6A6A6"/>
              </a:solidFill>
            </a:endParaRPr>
          </a:p>
        </p:txBody>
      </p:sp>
      <p:sp>
        <p:nvSpPr>
          <p:cNvPr id="33" name="TextBox 32"/>
          <p:cNvSpPr txBox="1">
            <a:spLocks noChangeArrowheads="1"/>
          </p:cNvSpPr>
          <p:nvPr/>
        </p:nvSpPr>
        <p:spPr bwMode="auto">
          <a:xfrm>
            <a:off x="4510088" y="311626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chemeClr val="bg1">
                    <a:lumMod val="75000"/>
                  </a:schemeClr>
                </a:solidFill>
              </a:rPr>
              <a:t>Neg</a:t>
            </a:r>
            <a:r>
              <a:rPr lang="en-US" sz="1800" dirty="0">
                <a:solidFill>
                  <a:schemeClr val="bg1">
                    <a:lumMod val="75000"/>
                  </a:schemeClr>
                </a:solidFill>
              </a:rPr>
              <a:t>–V</a:t>
            </a:r>
          </a:p>
          <a:p>
            <a:pPr eaLnBrk="1" hangingPunct="1"/>
            <a:r>
              <a:rPr lang="en-US" sz="1400" dirty="0" err="1">
                <a:solidFill>
                  <a:schemeClr val="bg1">
                    <a:lumMod val="75000"/>
                  </a:schemeClr>
                </a:solidFill>
              </a:rPr>
              <a:t>Subj</a:t>
            </a:r>
            <a:r>
              <a:rPr lang="en-US" sz="1400" dirty="0">
                <a:solidFill>
                  <a:schemeClr val="bg1">
                    <a:lumMod val="75000"/>
                  </a:schemeClr>
                </a:solidFill>
              </a:rPr>
              <a:t> gap</a:t>
            </a:r>
          </a:p>
        </p:txBody>
      </p:sp>
      <p:sp>
        <p:nvSpPr>
          <p:cNvPr id="34" name="TextBox 33"/>
          <p:cNvSpPr txBox="1">
            <a:spLocks noChangeArrowheads="1"/>
          </p:cNvSpPr>
          <p:nvPr/>
        </p:nvSpPr>
        <p:spPr bwMode="auto">
          <a:xfrm>
            <a:off x="3362325" y="3517900"/>
            <a:ext cx="1044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lumMod val="65000"/>
                  </a:schemeClr>
                </a:solidFill>
              </a:rPr>
              <a:t>V–</a:t>
            </a:r>
            <a:r>
              <a:rPr lang="en-US" sz="1800" dirty="0" err="1">
                <a:solidFill>
                  <a:schemeClr val="bg1">
                    <a:lumMod val="65000"/>
                  </a:schemeClr>
                </a:solidFill>
              </a:rPr>
              <a:t>Neg</a:t>
            </a:r>
            <a:endParaRPr lang="en-US" sz="1800" dirty="0">
              <a:solidFill>
                <a:schemeClr val="bg1">
                  <a:lumMod val="65000"/>
                </a:schemeClr>
              </a:solidFill>
            </a:endParaRPr>
          </a:p>
          <a:p>
            <a:pPr eaLnBrk="1" hangingPunct="1"/>
            <a:r>
              <a:rPr lang="en-US" sz="1400" dirty="0">
                <a:solidFill>
                  <a:schemeClr val="bg1">
                    <a:lumMod val="65000"/>
                  </a:schemeClr>
                </a:solidFill>
              </a:rPr>
              <a:t>Overt </a:t>
            </a:r>
            <a:r>
              <a:rPr lang="en-US" sz="1400" dirty="0" err="1">
                <a:solidFill>
                  <a:schemeClr val="bg1">
                    <a:lumMod val="65000"/>
                  </a:schemeClr>
                </a:solidFill>
              </a:rPr>
              <a:t>Subj</a:t>
            </a:r>
            <a:endParaRPr lang="en-US" sz="1400" dirty="0">
              <a:solidFill>
                <a:schemeClr val="bg1">
                  <a:lumMod val="65000"/>
                </a:schemeClr>
              </a:solidFill>
            </a:endParaRPr>
          </a:p>
        </p:txBody>
      </p:sp>
      <p:sp>
        <p:nvSpPr>
          <p:cNvPr id="35" name="TextBox 34"/>
          <p:cNvSpPr txBox="1">
            <a:spLocks noChangeArrowheads="1"/>
          </p:cNvSpPr>
          <p:nvPr/>
        </p:nvSpPr>
        <p:spPr bwMode="auto">
          <a:xfrm>
            <a:off x="4510088" y="3732213"/>
            <a:ext cx="90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a:p>
            <a:pPr eaLnBrk="1" hangingPunct="1"/>
            <a:r>
              <a:rPr lang="en-US" sz="1400" dirty="0" err="1">
                <a:solidFill>
                  <a:srgbClr val="A6A6A6"/>
                </a:solidFill>
              </a:rPr>
              <a:t>Subj</a:t>
            </a:r>
            <a:r>
              <a:rPr lang="en-US" sz="1400" dirty="0">
                <a:solidFill>
                  <a:srgbClr val="A6A6A6"/>
                </a:solidFill>
              </a:rPr>
              <a:t> gap</a:t>
            </a:r>
          </a:p>
        </p:txBody>
      </p:sp>
      <p:sp>
        <p:nvSpPr>
          <p:cNvPr id="3" name="Rectangle 2"/>
          <p:cNvSpPr/>
          <p:nvPr/>
        </p:nvSpPr>
        <p:spPr>
          <a:xfrm>
            <a:off x="457200" y="1651000"/>
            <a:ext cx="7451436" cy="138588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278910" y="3001816"/>
            <a:ext cx="2170977" cy="2656467"/>
          </a:xfrm>
          <a:prstGeom prst="rect">
            <a:avLst/>
          </a:prstGeom>
          <a:noFill/>
          <a:ln w="412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49888" y="3004123"/>
            <a:ext cx="2124075" cy="2656467"/>
          </a:xfrm>
          <a:prstGeom prst="rect">
            <a:avLst/>
          </a:prstGeom>
          <a:noFill/>
          <a:ln w="4127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24670" y="5694932"/>
            <a:ext cx="481221" cy="707886"/>
          </a:xfrm>
          <a:prstGeom prst="rect">
            <a:avLst/>
          </a:prstGeom>
          <a:noFill/>
        </p:spPr>
        <p:txBody>
          <a:bodyPr wrap="none" rtlCol="0">
            <a:spAutoFit/>
          </a:bodyPr>
          <a:lstStyle/>
          <a:p>
            <a:r>
              <a:rPr lang="en-US" sz="4000" dirty="0" smtClean="0">
                <a:solidFill>
                  <a:schemeClr val="tx2"/>
                </a:solidFill>
              </a:rPr>
              <a:t>α</a:t>
            </a:r>
            <a:endParaRPr lang="en-US" sz="4000" dirty="0">
              <a:solidFill>
                <a:schemeClr val="tx2"/>
              </a:solidFill>
            </a:endParaRPr>
          </a:p>
        </p:txBody>
      </p:sp>
      <p:sp>
        <p:nvSpPr>
          <p:cNvPr id="43" name="TextBox 42"/>
          <p:cNvSpPr txBox="1"/>
          <p:nvPr/>
        </p:nvSpPr>
        <p:spPr>
          <a:xfrm>
            <a:off x="8088168" y="5694932"/>
            <a:ext cx="481221" cy="707886"/>
          </a:xfrm>
          <a:prstGeom prst="rect">
            <a:avLst/>
          </a:prstGeom>
          <a:noFill/>
        </p:spPr>
        <p:txBody>
          <a:bodyPr wrap="none" rtlCol="0">
            <a:spAutoFit/>
          </a:bodyPr>
          <a:lstStyle/>
          <a:p>
            <a:r>
              <a:rPr lang="en-US" sz="4000" dirty="0" smtClean="0">
                <a:solidFill>
                  <a:schemeClr val="accent5"/>
                </a:solidFill>
              </a:rPr>
              <a:t>β</a:t>
            </a:r>
            <a:endParaRPr lang="en-US" sz="4000" dirty="0">
              <a:solidFill>
                <a:schemeClr val="accent5"/>
              </a:solidFill>
            </a:endParaRPr>
          </a:p>
        </p:txBody>
      </p:sp>
      <p:sp>
        <p:nvSpPr>
          <p:cNvPr id="5" name="TextBox 4"/>
          <p:cNvSpPr txBox="1"/>
          <p:nvPr/>
        </p:nvSpPr>
        <p:spPr>
          <a:xfrm>
            <a:off x="3395231" y="3146753"/>
            <a:ext cx="683826" cy="523220"/>
          </a:xfrm>
          <a:prstGeom prst="rect">
            <a:avLst/>
          </a:prstGeom>
          <a:noFill/>
        </p:spPr>
        <p:txBody>
          <a:bodyPr wrap="none" rtlCol="0">
            <a:spAutoFit/>
          </a:bodyPr>
          <a:lstStyle/>
          <a:p>
            <a:r>
              <a:rPr lang="en-US" sz="2800" dirty="0" smtClean="0"/>
              <a:t>.35</a:t>
            </a:r>
            <a:endParaRPr lang="en-US" sz="2800" dirty="0"/>
          </a:p>
        </p:txBody>
      </p:sp>
      <p:sp>
        <p:nvSpPr>
          <p:cNvPr id="38" name="TextBox 37"/>
          <p:cNvSpPr txBox="1"/>
          <p:nvPr/>
        </p:nvSpPr>
        <p:spPr>
          <a:xfrm>
            <a:off x="6836162" y="3146753"/>
            <a:ext cx="683826" cy="523220"/>
          </a:xfrm>
          <a:prstGeom prst="rect">
            <a:avLst/>
          </a:prstGeom>
          <a:noFill/>
        </p:spPr>
        <p:txBody>
          <a:bodyPr wrap="none" rtlCol="0">
            <a:spAutoFit/>
          </a:bodyPr>
          <a:lstStyle/>
          <a:p>
            <a:r>
              <a:rPr lang="en-US" sz="2800" dirty="0" smtClean="0"/>
              <a:t>.63</a:t>
            </a:r>
            <a:endParaRPr lang="en-US" sz="2800" dirty="0"/>
          </a:p>
        </p:txBody>
      </p:sp>
      <p:sp>
        <p:nvSpPr>
          <p:cNvPr id="9" name="TextBox 8"/>
          <p:cNvSpPr txBox="1"/>
          <p:nvPr/>
        </p:nvSpPr>
        <p:spPr>
          <a:xfrm>
            <a:off x="7752031" y="2332038"/>
            <a:ext cx="1386773" cy="646331"/>
          </a:xfrm>
          <a:prstGeom prst="rect">
            <a:avLst/>
          </a:prstGeom>
          <a:noFill/>
        </p:spPr>
        <p:txBody>
          <a:bodyPr wrap="square" rtlCol="0">
            <a:spAutoFit/>
          </a:bodyPr>
          <a:lstStyle/>
          <a:p>
            <a:r>
              <a:rPr lang="en-US" dirty="0" smtClean="0"/>
              <a:t>Data from blogs</a:t>
            </a:r>
            <a:endParaRPr lang="en-US" dirty="0"/>
          </a:p>
        </p:txBody>
      </p:sp>
      <p:sp>
        <p:nvSpPr>
          <p:cNvPr id="10" name="Freeform 9"/>
          <p:cNvSpPr/>
          <p:nvPr/>
        </p:nvSpPr>
        <p:spPr>
          <a:xfrm>
            <a:off x="7677727" y="2967185"/>
            <a:ext cx="473364" cy="484909"/>
          </a:xfrm>
          <a:custGeom>
            <a:avLst/>
            <a:gdLst>
              <a:gd name="connsiteX0" fmla="*/ 473364 w 473364"/>
              <a:gd name="connsiteY0" fmla="*/ 0 h 484909"/>
              <a:gd name="connsiteX1" fmla="*/ 346364 w 473364"/>
              <a:gd name="connsiteY1" fmla="*/ 392545 h 484909"/>
              <a:gd name="connsiteX2" fmla="*/ 0 w 473364"/>
              <a:gd name="connsiteY2" fmla="*/ 484909 h 484909"/>
            </a:gdLst>
            <a:ahLst/>
            <a:cxnLst>
              <a:cxn ang="0">
                <a:pos x="connsiteX0" y="connsiteY0"/>
              </a:cxn>
              <a:cxn ang="0">
                <a:pos x="connsiteX1" y="connsiteY1"/>
              </a:cxn>
              <a:cxn ang="0">
                <a:pos x="connsiteX2" y="connsiteY2"/>
              </a:cxn>
            </a:cxnLst>
            <a:rect l="l" t="t" r="r" b="b"/>
            <a:pathLst>
              <a:path w="473364" h="484909">
                <a:moveTo>
                  <a:pt x="473364" y="0"/>
                </a:moveTo>
                <a:cubicBezTo>
                  <a:pt x="449311" y="155863"/>
                  <a:pt x="425258" y="311727"/>
                  <a:pt x="346364" y="392545"/>
                </a:cubicBezTo>
                <a:cubicBezTo>
                  <a:pt x="267470" y="473363"/>
                  <a:pt x="0" y="484909"/>
                  <a:pt x="0" y="484909"/>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1776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body" idx="1"/>
          </p:nvPr>
        </p:nvSpPr>
        <p:spPr>
          <a:xfrm>
            <a:off x="685800" y="1042988"/>
            <a:ext cx="7772400" cy="5434012"/>
          </a:xfrm>
          <a:ln>
            <a:miter lim="800000"/>
            <a:headEnd/>
            <a:tailEnd/>
          </a:ln>
          <a:extLst/>
        </p:spPr>
        <p:txBody>
          <a:bodyPr/>
          <a:lstStyle/>
          <a:p>
            <a:pPr marL="533400" indent="-533400">
              <a:lnSpc>
                <a:spcPct val="90000"/>
              </a:lnSpc>
              <a:buFont typeface="Times" charset="0"/>
              <a:buNone/>
              <a:defRPr/>
            </a:pPr>
            <a:r>
              <a:rPr lang="en-US" sz="2000" b="1" dirty="0">
                <a:solidFill>
                  <a:schemeClr val="accent1"/>
                </a:solidFill>
              </a:rPr>
              <a:t>Danish</a:t>
            </a:r>
            <a:r>
              <a:rPr lang="en-US" sz="2000" dirty="0"/>
              <a:t>, from </a:t>
            </a:r>
            <a:r>
              <a:rPr lang="en-US" sz="2000" dirty="0" err="1"/>
              <a:t>Vikner</a:t>
            </a:r>
            <a:r>
              <a:rPr lang="en-US" sz="2000" dirty="0"/>
              <a:t> (1995), pp. 109ff</a:t>
            </a:r>
          </a:p>
          <a:p>
            <a:pPr marL="533400" indent="-533400">
              <a:lnSpc>
                <a:spcPct val="90000"/>
              </a:lnSpc>
              <a:buFont typeface="Times" charset="0"/>
              <a:buNone/>
              <a:defRPr/>
            </a:pPr>
            <a:endParaRPr lang="en-US" sz="1400" dirty="0"/>
          </a:p>
          <a:p>
            <a:pPr marL="533400" indent="-533400">
              <a:lnSpc>
                <a:spcPct val="90000"/>
              </a:lnSpc>
              <a:buFont typeface="Times" charset="0"/>
              <a:buNone/>
              <a:defRPr/>
            </a:pPr>
            <a:r>
              <a:rPr lang="en-US" sz="2000" dirty="0"/>
              <a:t>1. 	</a:t>
            </a:r>
            <a:r>
              <a:rPr lang="en-US" sz="1800" dirty="0" err="1">
                <a:ea typeface="Candara" charset="0"/>
                <a:cs typeface="Candara" charset="0"/>
              </a:rPr>
              <a:t>Hvordan</a:t>
            </a:r>
            <a:r>
              <a:rPr lang="en-US" sz="1800" dirty="0">
                <a:ea typeface="Candara" charset="0"/>
                <a:cs typeface="Candara" charset="0"/>
              </a:rPr>
              <a:t> </a:t>
            </a:r>
            <a:r>
              <a:rPr lang="en-US" sz="1800" dirty="0" err="1">
                <a:ea typeface="Candara" charset="0"/>
                <a:cs typeface="Candara" charset="0"/>
              </a:rPr>
              <a:t>sagde</a:t>
            </a:r>
            <a:r>
              <a:rPr lang="en-US" sz="1800" dirty="0">
                <a:ea typeface="Candara" charset="0"/>
                <a:cs typeface="Candara" charset="0"/>
              </a:rPr>
              <a:t> </a:t>
            </a:r>
            <a:r>
              <a:rPr lang="en-US" sz="1800" dirty="0" err="1">
                <a:ea typeface="Candara" charset="0"/>
                <a:cs typeface="Candara" charset="0"/>
              </a:rPr>
              <a:t>hon</a:t>
            </a:r>
            <a:r>
              <a:rPr lang="en-US" sz="1800" dirty="0">
                <a:ea typeface="Candara" charset="0"/>
                <a:cs typeface="Candara" charset="0"/>
              </a:rPr>
              <a:t> …</a:t>
            </a:r>
            <a:r>
              <a:rPr lang="en-US" altLang="ja-JP" sz="1800" dirty="0">
                <a:ea typeface="Candara" charset="0"/>
                <a:cs typeface="Candara" charset="0"/>
              </a:rPr>
              <a:t/>
            </a:r>
            <a:br>
              <a:rPr lang="en-US" altLang="ja-JP" sz="1800" dirty="0">
                <a:ea typeface="Candara" charset="0"/>
                <a:cs typeface="Candara" charset="0"/>
              </a:rPr>
            </a:br>
            <a:r>
              <a:rPr lang="en-US" altLang="ja-JP" sz="1800" dirty="0">
                <a:ea typeface="Candara" charset="0"/>
                <a:cs typeface="Candara" charset="0"/>
              </a:rPr>
              <a:t>how           said     she</a:t>
            </a:r>
          </a:p>
          <a:p>
            <a:pPr marL="533400" indent="-533400">
              <a:lnSpc>
                <a:spcPct val="90000"/>
              </a:lnSpc>
              <a:buFont typeface="Times" charset="0"/>
              <a:buNone/>
              <a:defRPr/>
            </a:pPr>
            <a:r>
              <a:rPr lang="en-US" altLang="ja-JP" sz="1800" dirty="0">
                <a:ea typeface="Candara" charset="0"/>
                <a:cs typeface="Candara" charset="0"/>
              </a:rPr>
              <a:t>	</a:t>
            </a:r>
            <a:r>
              <a:rPr lang="en-US" altLang="ja-JP" sz="1800" i="1" dirty="0" err="1">
                <a:ea typeface="Candara" charset="0"/>
                <a:cs typeface="Candara" charset="0"/>
              </a:rPr>
              <a:t>How</a:t>
            </a:r>
            <a:r>
              <a:rPr lang="en-US" altLang="ja-JP" sz="1800" i="1" baseline="-25000" dirty="0" err="1">
                <a:ea typeface="Candara" charset="0"/>
                <a:cs typeface="Candara" charset="0"/>
              </a:rPr>
              <a:t>i</a:t>
            </a:r>
            <a:r>
              <a:rPr lang="en-US" altLang="ja-JP" sz="1800" i="1" dirty="0">
                <a:ea typeface="Candara" charset="0"/>
                <a:cs typeface="Candara" charset="0"/>
              </a:rPr>
              <a:t> did she say </a:t>
            </a:r>
          </a:p>
          <a:p>
            <a:pPr marL="533400" indent="-533400">
              <a:lnSpc>
                <a:spcPct val="90000"/>
              </a:lnSpc>
              <a:buFont typeface="Times" charset="0"/>
              <a:buNone/>
              <a:defRPr/>
            </a:pPr>
            <a:endParaRPr lang="en-US" sz="1800" dirty="0">
              <a:ea typeface="Candara" charset="0"/>
              <a:cs typeface="Candara" charset="0"/>
            </a:endParaRPr>
          </a:p>
          <a:p>
            <a:pPr marL="533400" indent="-533400">
              <a:lnSpc>
                <a:spcPct val="90000"/>
              </a:lnSpc>
              <a:buFont typeface="Times" charset="0"/>
              <a:buNone/>
              <a:defRPr/>
            </a:pPr>
            <a:r>
              <a:rPr lang="en-US" sz="1800" dirty="0">
                <a:ea typeface="Candara" charset="0"/>
                <a:cs typeface="Candara" charset="0"/>
              </a:rPr>
              <a:t>   a.	 … at                                        </a:t>
            </a:r>
            <a:r>
              <a:rPr lang="en-US" sz="1800" dirty="0" err="1">
                <a:ea typeface="Candara" charset="0"/>
                <a:cs typeface="Candara" charset="0"/>
              </a:rPr>
              <a:t>børnene</a:t>
            </a:r>
            <a:r>
              <a:rPr lang="en-US" sz="1800" dirty="0">
                <a:ea typeface="Candara" charset="0"/>
                <a:cs typeface="Candara" charset="0"/>
              </a:rPr>
              <a:t>         </a:t>
            </a:r>
            <a:r>
              <a:rPr lang="en-US" sz="1800" dirty="0" err="1">
                <a:solidFill>
                  <a:srgbClr val="FF8000"/>
                </a:solidFill>
                <a:ea typeface="Candara" charset="0"/>
                <a:cs typeface="Candara" charset="0"/>
              </a:rPr>
              <a:t>altid</a:t>
            </a:r>
            <a:r>
              <a:rPr lang="en-US" sz="1800" dirty="0">
                <a:solidFill>
                  <a:srgbClr val="FF8000"/>
                </a:solidFill>
                <a:ea typeface="Candara" charset="0"/>
                <a:cs typeface="Candara" charset="0"/>
              </a:rPr>
              <a:t>     </a:t>
            </a:r>
            <a:r>
              <a:rPr lang="en-US" sz="1800" b="1" dirty="0" err="1">
                <a:solidFill>
                  <a:schemeClr val="accent2"/>
                </a:solidFill>
                <a:ea typeface="Candara" charset="0"/>
                <a:cs typeface="Candara" charset="0"/>
              </a:rPr>
              <a:t>havde</a:t>
            </a:r>
            <a:r>
              <a:rPr lang="en-US" sz="1800" dirty="0">
                <a:ea typeface="Candara" charset="0"/>
                <a:cs typeface="Candara" charset="0"/>
              </a:rPr>
              <a:t> </a:t>
            </a:r>
            <a:r>
              <a:rPr lang="en-US" sz="1800" dirty="0" err="1">
                <a:ea typeface="Candara" charset="0"/>
                <a:cs typeface="Candara" charset="0"/>
              </a:rPr>
              <a:t>lært</a:t>
            </a:r>
            <a:r>
              <a:rPr lang="en-US" sz="1800" dirty="0">
                <a:ea typeface="Candara" charset="0"/>
                <a:cs typeface="Candara" charset="0"/>
              </a:rPr>
              <a:t> </a:t>
            </a:r>
            <a:r>
              <a:rPr lang="en-US" sz="1800" dirty="0" err="1">
                <a:ea typeface="Candara" charset="0"/>
                <a:cs typeface="Candara" charset="0"/>
              </a:rPr>
              <a:t>historie</a:t>
            </a:r>
            <a:r>
              <a:rPr lang="en-US" sz="1800" dirty="0">
                <a:ea typeface="Candara" charset="0"/>
                <a:cs typeface="Candara" charset="0"/>
              </a:rPr>
              <a:t>?</a:t>
            </a:r>
            <a:r>
              <a:rPr lang="en-US" altLang="ja-JP" sz="1800" dirty="0">
                <a:ea typeface="Candara" charset="0"/>
                <a:cs typeface="Candara" charset="0"/>
              </a:rPr>
              <a:t> </a:t>
            </a:r>
            <a:br>
              <a:rPr lang="en-US" altLang="ja-JP" sz="1800" dirty="0">
                <a:ea typeface="Candara" charset="0"/>
                <a:cs typeface="Candara" charset="0"/>
              </a:rPr>
            </a:br>
            <a:r>
              <a:rPr lang="en-US" altLang="ja-JP" sz="1800" i="1" dirty="0">
                <a:ea typeface="Candara" charset="0"/>
                <a:cs typeface="Candara" charset="0"/>
              </a:rPr>
              <a:t>      that                                       children-</a:t>
            </a:r>
            <a:r>
              <a:rPr lang="en-US" altLang="ja-JP" sz="1800" i="1" dirty="0" err="1">
                <a:ea typeface="Candara" charset="0"/>
                <a:cs typeface="Candara" charset="0"/>
              </a:rPr>
              <a:t>def</a:t>
            </a:r>
            <a:r>
              <a:rPr lang="en-US" altLang="ja-JP" sz="1800" i="1" dirty="0">
                <a:ea typeface="Candara" charset="0"/>
                <a:cs typeface="Candara" charset="0"/>
              </a:rPr>
              <a:t>   always had       learned history</a:t>
            </a:r>
          </a:p>
          <a:p>
            <a:pPr marL="533400" indent="-533400">
              <a:lnSpc>
                <a:spcPct val="90000"/>
              </a:lnSpc>
              <a:buFont typeface="Times" charset="0"/>
              <a:buNone/>
              <a:defRPr/>
            </a:pPr>
            <a:r>
              <a:rPr lang="en-US" altLang="ja-JP" sz="1800" dirty="0">
                <a:ea typeface="Candara" charset="0"/>
                <a:cs typeface="Candara" charset="0"/>
              </a:rPr>
              <a:t>	 … that [the children always had learned history </a:t>
            </a:r>
            <a:r>
              <a:rPr lang="en-US" altLang="ja-JP" sz="1800" dirty="0" err="1">
                <a:ea typeface="Candara" charset="0"/>
                <a:cs typeface="Candara" charset="0"/>
              </a:rPr>
              <a:t>t</a:t>
            </a:r>
            <a:r>
              <a:rPr lang="en-US" altLang="ja-JP" sz="1800" baseline="-25000" dirty="0" err="1">
                <a:ea typeface="Candara" charset="0"/>
                <a:cs typeface="Candara" charset="0"/>
              </a:rPr>
              <a:t>i</a:t>
            </a:r>
            <a:r>
              <a:rPr lang="en-US" altLang="ja-JP" sz="1800" dirty="0">
                <a:ea typeface="Candara" charset="0"/>
                <a:cs typeface="Candara" charset="0"/>
              </a:rPr>
              <a:t> ].</a:t>
            </a:r>
            <a:r>
              <a:rPr lang="en-US" sz="1800" dirty="0">
                <a:ea typeface="Candara" charset="0"/>
                <a:cs typeface="Candara" charset="0"/>
              </a:rPr>
              <a:t> </a:t>
            </a:r>
          </a:p>
          <a:p>
            <a:pPr marL="533400" indent="-533400">
              <a:lnSpc>
                <a:spcPct val="90000"/>
              </a:lnSpc>
              <a:buFont typeface="Times" charset="0"/>
              <a:buNone/>
              <a:defRPr/>
            </a:pPr>
            <a:r>
              <a:rPr lang="en-US" sz="1800" dirty="0">
                <a:ea typeface="Candara" charset="0"/>
                <a:cs typeface="Candara" charset="0"/>
              </a:rPr>
              <a:t>  </a:t>
            </a:r>
            <a:endParaRPr lang="en-US" altLang="ja-JP" sz="1800" i="1" dirty="0">
              <a:ea typeface="Candara" charset="0"/>
              <a:cs typeface="Candara" charset="0"/>
            </a:endParaRPr>
          </a:p>
          <a:p>
            <a:pPr marL="533400" indent="-533400">
              <a:lnSpc>
                <a:spcPct val="90000"/>
              </a:lnSpc>
              <a:buFont typeface="Arial" charset="0"/>
              <a:buNone/>
              <a:defRPr/>
            </a:pPr>
            <a:r>
              <a:rPr lang="en-US" sz="1800" dirty="0">
                <a:ea typeface="Candara" charset="0"/>
                <a:cs typeface="Candara" charset="0"/>
              </a:rPr>
              <a:t>  </a:t>
            </a:r>
            <a:r>
              <a:rPr lang="en-US" sz="1800" dirty="0" smtClean="0">
                <a:ea typeface="Candara" charset="0"/>
                <a:cs typeface="Candara" charset="0"/>
              </a:rPr>
              <a:t> b. </a:t>
            </a:r>
            <a:r>
              <a:rPr lang="en-US" sz="1800" dirty="0">
                <a:ea typeface="Candara" charset="0"/>
                <a:cs typeface="Candara" charset="0"/>
              </a:rPr>
              <a:t>*…  at </a:t>
            </a:r>
            <a:r>
              <a:rPr lang="en-US" sz="1800" dirty="0" err="1">
                <a:ea typeface="Candara" charset="0"/>
                <a:cs typeface="Candara" charset="0"/>
              </a:rPr>
              <a:t>børnene</a:t>
            </a:r>
            <a:r>
              <a:rPr lang="en-US" sz="1800" dirty="0">
                <a:ea typeface="Candara" charset="0"/>
                <a:cs typeface="Candara" charset="0"/>
              </a:rPr>
              <a:t>            </a:t>
            </a:r>
            <a:r>
              <a:rPr lang="en-US" sz="1800" b="1" dirty="0" err="1">
                <a:solidFill>
                  <a:schemeClr val="accent2"/>
                </a:solidFill>
                <a:ea typeface="Candara" charset="0"/>
                <a:cs typeface="Candara" charset="0"/>
              </a:rPr>
              <a:t>havde</a:t>
            </a:r>
            <a:r>
              <a:rPr lang="en-US" sz="1800" dirty="0">
                <a:ea typeface="Candara" charset="0"/>
                <a:cs typeface="Candara" charset="0"/>
              </a:rPr>
              <a:t>  </a:t>
            </a:r>
            <a:r>
              <a:rPr lang="en-US" sz="1800" strike="sngStrike" dirty="0" err="1">
                <a:solidFill>
                  <a:srgbClr val="B3B3B3"/>
                </a:solidFill>
                <a:ea typeface="Candara" charset="0"/>
                <a:cs typeface="Candara" charset="0"/>
              </a:rPr>
              <a:t>børnene</a:t>
            </a:r>
            <a:r>
              <a:rPr lang="en-US" sz="1800" dirty="0">
                <a:ea typeface="Candara" charset="0"/>
                <a:cs typeface="Candara" charset="0"/>
              </a:rPr>
              <a:t>        </a:t>
            </a:r>
            <a:r>
              <a:rPr lang="en-US" sz="1800" dirty="0" err="1">
                <a:solidFill>
                  <a:srgbClr val="FF8000"/>
                </a:solidFill>
                <a:ea typeface="Candara" charset="0"/>
                <a:cs typeface="Candara" charset="0"/>
              </a:rPr>
              <a:t>altid</a:t>
            </a:r>
            <a:r>
              <a:rPr lang="en-US" sz="1800" dirty="0">
                <a:ea typeface="Candara" charset="0"/>
                <a:cs typeface="Candara" charset="0"/>
              </a:rPr>
              <a:t>     </a:t>
            </a:r>
            <a:r>
              <a:rPr lang="en-US" sz="1800" strike="sngStrike" dirty="0" err="1">
                <a:solidFill>
                  <a:srgbClr val="B3B3B3"/>
                </a:solidFill>
                <a:ea typeface="Candara" charset="0"/>
                <a:cs typeface="Candara" charset="0"/>
              </a:rPr>
              <a:t>havde</a:t>
            </a:r>
            <a:r>
              <a:rPr lang="en-US" sz="1800" dirty="0">
                <a:solidFill>
                  <a:schemeClr val="accent2"/>
                </a:solidFill>
                <a:ea typeface="Candara" charset="0"/>
                <a:cs typeface="Candara" charset="0"/>
              </a:rPr>
              <a:t> </a:t>
            </a:r>
            <a:r>
              <a:rPr lang="en-US" sz="1800" dirty="0">
                <a:ea typeface="Candara" charset="0"/>
                <a:cs typeface="Candara" charset="0"/>
              </a:rPr>
              <a:t> </a:t>
            </a:r>
            <a:r>
              <a:rPr lang="en-US" sz="1800" dirty="0" err="1">
                <a:ea typeface="Candara" charset="0"/>
                <a:cs typeface="Candara" charset="0"/>
              </a:rPr>
              <a:t>lært</a:t>
            </a:r>
            <a:r>
              <a:rPr lang="en-US" sz="1800" dirty="0">
                <a:ea typeface="Candara" charset="0"/>
                <a:cs typeface="Candara" charset="0"/>
              </a:rPr>
              <a:t> </a:t>
            </a:r>
            <a:r>
              <a:rPr lang="en-US" sz="1800" dirty="0" err="1">
                <a:ea typeface="Candara" charset="0"/>
                <a:cs typeface="Candara" charset="0"/>
              </a:rPr>
              <a:t>historie</a:t>
            </a:r>
            <a:r>
              <a:rPr lang="en-US" sz="1800" dirty="0">
                <a:ea typeface="Candara" charset="0"/>
                <a:cs typeface="Candara" charset="0"/>
              </a:rPr>
              <a:t>?</a:t>
            </a:r>
            <a:r>
              <a:rPr lang="en-US" altLang="ja-JP" sz="1800" dirty="0">
                <a:ea typeface="Candara" charset="0"/>
                <a:cs typeface="Candara" charset="0"/>
              </a:rPr>
              <a:t> </a:t>
            </a:r>
            <a:br>
              <a:rPr lang="en-US" altLang="ja-JP" sz="1800" dirty="0">
                <a:ea typeface="Candara" charset="0"/>
                <a:cs typeface="Candara" charset="0"/>
              </a:rPr>
            </a:br>
            <a:r>
              <a:rPr lang="en-US" altLang="ja-JP" sz="1800" i="1" dirty="0">
                <a:ea typeface="Candara" charset="0"/>
                <a:cs typeface="Candara" charset="0"/>
              </a:rPr>
              <a:t>      that children-</a:t>
            </a:r>
            <a:r>
              <a:rPr lang="en-US" altLang="ja-JP" sz="1800" i="1" dirty="0" err="1">
                <a:ea typeface="Candara" charset="0"/>
                <a:cs typeface="Candara" charset="0"/>
              </a:rPr>
              <a:t>def</a:t>
            </a:r>
            <a:r>
              <a:rPr lang="en-US" altLang="ja-JP" sz="1800" i="1" dirty="0">
                <a:ea typeface="Candara" charset="0"/>
                <a:cs typeface="Candara" charset="0"/>
              </a:rPr>
              <a:t> had                                  always               learned history</a:t>
            </a:r>
          </a:p>
          <a:p>
            <a:pPr marL="533400" indent="-533400">
              <a:lnSpc>
                <a:spcPct val="90000"/>
              </a:lnSpc>
              <a:buFont typeface="Times" charset="0"/>
              <a:buNone/>
              <a:defRPr/>
            </a:pPr>
            <a:r>
              <a:rPr lang="en-US" altLang="ja-JP" sz="1800" dirty="0">
                <a:ea typeface="Candara" charset="0"/>
                <a:cs typeface="Candara" charset="0"/>
              </a:rPr>
              <a:t>	… that [the children had always learned history </a:t>
            </a:r>
            <a:r>
              <a:rPr lang="en-US" altLang="ja-JP" sz="1800" dirty="0" err="1">
                <a:ea typeface="Candara" charset="0"/>
                <a:cs typeface="Candara" charset="0"/>
              </a:rPr>
              <a:t>t</a:t>
            </a:r>
            <a:r>
              <a:rPr lang="en-US" altLang="ja-JP" sz="1800" baseline="-25000" dirty="0" err="1">
                <a:ea typeface="Candara" charset="0"/>
                <a:cs typeface="Candara" charset="0"/>
              </a:rPr>
              <a:t>i</a:t>
            </a:r>
            <a:r>
              <a:rPr lang="en-US" altLang="ja-JP" sz="1800" dirty="0">
                <a:ea typeface="Candara" charset="0"/>
                <a:cs typeface="Candara" charset="0"/>
              </a:rPr>
              <a:t> ].</a:t>
            </a:r>
            <a:r>
              <a:rPr lang="en-US" sz="1800" dirty="0">
                <a:ea typeface="Candara" charset="0"/>
                <a:cs typeface="Candara" charset="0"/>
              </a:rPr>
              <a:t> </a:t>
            </a:r>
          </a:p>
          <a:p>
            <a:pPr marL="533400" indent="-533400">
              <a:lnSpc>
                <a:spcPct val="90000"/>
              </a:lnSpc>
              <a:buFont typeface="Times" charset="0"/>
              <a:buNone/>
              <a:defRPr/>
            </a:pPr>
            <a:r>
              <a:rPr lang="en-US" sz="1800" dirty="0"/>
              <a:t>   </a:t>
            </a:r>
          </a:p>
          <a:p>
            <a:pPr marL="533400" indent="-533400">
              <a:lnSpc>
                <a:spcPct val="90000"/>
              </a:lnSpc>
              <a:buFont typeface="Times" charset="0"/>
              <a:buNone/>
              <a:defRPr/>
            </a:pPr>
            <a:r>
              <a:rPr lang="en-US" sz="1800" dirty="0">
                <a:ea typeface="Candara" charset="0"/>
                <a:cs typeface="Candara" charset="0"/>
              </a:rPr>
              <a:t> </a:t>
            </a:r>
            <a:r>
              <a:rPr lang="en-US" sz="1800" dirty="0" smtClean="0">
                <a:ea typeface="Candara" charset="0"/>
                <a:cs typeface="Candara" charset="0"/>
              </a:rPr>
              <a:t>  c. </a:t>
            </a:r>
            <a:r>
              <a:rPr lang="en-US" sz="1800" dirty="0">
                <a:ea typeface="Candara" charset="0"/>
                <a:cs typeface="Candara" charset="0"/>
              </a:rPr>
              <a:t>* … at     </a:t>
            </a:r>
            <a:r>
              <a:rPr lang="en-US" sz="1800" dirty="0" err="1">
                <a:ea typeface="Candara" charset="0"/>
                <a:cs typeface="Candara" charset="0"/>
              </a:rPr>
              <a:t>i</a:t>
            </a:r>
            <a:r>
              <a:rPr lang="en-US" sz="1800" dirty="0">
                <a:ea typeface="Candara" charset="0"/>
                <a:cs typeface="Candara" charset="0"/>
              </a:rPr>
              <a:t> </a:t>
            </a:r>
            <a:r>
              <a:rPr lang="en-US" sz="1800" dirty="0" err="1">
                <a:ea typeface="Candara" charset="0"/>
                <a:cs typeface="Candara" charset="0"/>
              </a:rPr>
              <a:t>skolen</a:t>
            </a:r>
            <a:r>
              <a:rPr lang="en-US" sz="1800" dirty="0">
                <a:ea typeface="Candara" charset="0"/>
                <a:cs typeface="Candara" charset="0"/>
              </a:rPr>
              <a:t>         </a:t>
            </a:r>
            <a:r>
              <a:rPr lang="en-US" sz="1800" b="1" dirty="0" err="1">
                <a:solidFill>
                  <a:schemeClr val="accent2"/>
                </a:solidFill>
                <a:ea typeface="Candara" charset="0"/>
                <a:cs typeface="Candara" charset="0"/>
              </a:rPr>
              <a:t>havde</a:t>
            </a:r>
            <a:r>
              <a:rPr lang="en-US" sz="1800" dirty="0">
                <a:ea typeface="Candara" charset="0"/>
                <a:cs typeface="Candara" charset="0"/>
              </a:rPr>
              <a:t> </a:t>
            </a:r>
            <a:r>
              <a:rPr lang="en-US" sz="1800" dirty="0" err="1">
                <a:ea typeface="Candara" charset="0"/>
                <a:cs typeface="Candara" charset="0"/>
              </a:rPr>
              <a:t>børnene</a:t>
            </a:r>
            <a:r>
              <a:rPr lang="en-US" sz="1800" dirty="0">
                <a:ea typeface="Candara" charset="0"/>
                <a:cs typeface="Candara" charset="0"/>
              </a:rPr>
              <a:t>        </a:t>
            </a:r>
            <a:r>
              <a:rPr lang="en-US" sz="1800" dirty="0" err="1">
                <a:solidFill>
                  <a:srgbClr val="FF8000"/>
                </a:solidFill>
                <a:ea typeface="Candara" charset="0"/>
                <a:cs typeface="Candara" charset="0"/>
              </a:rPr>
              <a:t>altid</a:t>
            </a:r>
            <a:r>
              <a:rPr lang="en-US" sz="1800" dirty="0">
                <a:ea typeface="Candara" charset="0"/>
                <a:cs typeface="Candara" charset="0"/>
              </a:rPr>
              <a:t>     </a:t>
            </a:r>
            <a:r>
              <a:rPr lang="en-US" sz="1800" strike="sngStrike" dirty="0" err="1">
                <a:solidFill>
                  <a:srgbClr val="B3B3B3"/>
                </a:solidFill>
                <a:ea typeface="Candara" charset="0"/>
                <a:cs typeface="Candara" charset="0"/>
              </a:rPr>
              <a:t>havde</a:t>
            </a:r>
            <a:r>
              <a:rPr lang="en-US" sz="1800" dirty="0">
                <a:solidFill>
                  <a:schemeClr val="accent2"/>
                </a:solidFill>
                <a:ea typeface="Candara" charset="0"/>
                <a:cs typeface="Candara" charset="0"/>
              </a:rPr>
              <a:t> </a:t>
            </a:r>
            <a:r>
              <a:rPr lang="en-US" sz="1800" dirty="0">
                <a:ea typeface="Candara" charset="0"/>
                <a:cs typeface="Candara" charset="0"/>
              </a:rPr>
              <a:t> </a:t>
            </a:r>
            <a:r>
              <a:rPr lang="en-US" sz="1800" dirty="0" err="1">
                <a:ea typeface="Candara" charset="0"/>
                <a:cs typeface="Candara" charset="0"/>
              </a:rPr>
              <a:t>lært</a:t>
            </a:r>
            <a:r>
              <a:rPr lang="en-US" sz="1800" dirty="0">
                <a:ea typeface="Candara" charset="0"/>
                <a:cs typeface="Candara" charset="0"/>
              </a:rPr>
              <a:t> </a:t>
            </a:r>
            <a:r>
              <a:rPr lang="en-US" sz="1800" dirty="0" err="1">
                <a:ea typeface="Candara" charset="0"/>
                <a:cs typeface="Candara" charset="0"/>
              </a:rPr>
              <a:t>historie</a:t>
            </a:r>
            <a:r>
              <a:rPr lang="en-US" sz="1800" dirty="0">
                <a:ea typeface="Candara" charset="0"/>
                <a:cs typeface="Candara" charset="0"/>
              </a:rPr>
              <a:t>?</a:t>
            </a:r>
            <a:r>
              <a:rPr lang="en-US" altLang="ja-JP" sz="1800" dirty="0">
                <a:ea typeface="Candara" charset="0"/>
                <a:cs typeface="Candara" charset="0"/>
              </a:rPr>
              <a:t> </a:t>
            </a:r>
            <a:br>
              <a:rPr lang="en-US" altLang="ja-JP" sz="1800" dirty="0">
                <a:ea typeface="Candara" charset="0"/>
                <a:cs typeface="Candara" charset="0"/>
              </a:rPr>
            </a:br>
            <a:r>
              <a:rPr lang="en-US" altLang="ja-JP" sz="1800" dirty="0">
                <a:ea typeface="Candara" charset="0"/>
                <a:cs typeface="Candara" charset="0"/>
              </a:rPr>
              <a:t>      </a:t>
            </a:r>
            <a:r>
              <a:rPr lang="en-US" altLang="ja-JP" sz="1800" i="1" dirty="0">
                <a:ea typeface="Candara" charset="0"/>
                <a:cs typeface="Candara" charset="0"/>
              </a:rPr>
              <a:t>that in school       had      children-</a:t>
            </a:r>
            <a:r>
              <a:rPr lang="en-US" altLang="ja-JP" sz="1800" i="1" dirty="0" err="1">
                <a:ea typeface="Candara" charset="0"/>
                <a:cs typeface="Candara" charset="0"/>
              </a:rPr>
              <a:t>def</a:t>
            </a:r>
            <a:r>
              <a:rPr lang="en-US" altLang="ja-JP" sz="1800" i="1" dirty="0">
                <a:ea typeface="Candara" charset="0"/>
                <a:cs typeface="Candara" charset="0"/>
              </a:rPr>
              <a:t>  always                learned history</a:t>
            </a:r>
          </a:p>
          <a:p>
            <a:pPr marL="533400" indent="-533400">
              <a:lnSpc>
                <a:spcPct val="90000"/>
              </a:lnSpc>
              <a:buFont typeface="Times" charset="0"/>
              <a:buNone/>
              <a:defRPr/>
            </a:pPr>
            <a:r>
              <a:rPr lang="en-US" altLang="ja-JP" sz="1800" dirty="0">
                <a:ea typeface="Candara" charset="0"/>
                <a:cs typeface="Candara" charset="0"/>
              </a:rPr>
              <a:t>	… that [in school had the children always learned history </a:t>
            </a:r>
            <a:r>
              <a:rPr lang="en-US" altLang="ja-JP" sz="1800" dirty="0" err="1">
                <a:ea typeface="Candara" charset="0"/>
                <a:cs typeface="Candara" charset="0"/>
              </a:rPr>
              <a:t>t</a:t>
            </a:r>
            <a:r>
              <a:rPr lang="en-US" altLang="ja-JP" sz="1800" baseline="-25000" dirty="0" err="1">
                <a:ea typeface="Candara" charset="0"/>
                <a:cs typeface="Candara" charset="0"/>
              </a:rPr>
              <a:t>i</a:t>
            </a:r>
            <a:r>
              <a:rPr lang="en-US" altLang="ja-JP" sz="1800" dirty="0">
                <a:ea typeface="Candara" charset="0"/>
                <a:cs typeface="Candara" charset="0"/>
              </a:rPr>
              <a:t> ]</a:t>
            </a:r>
            <a:r>
              <a:rPr lang="en-US" altLang="ja-JP" sz="1800" dirty="0" smtClean="0">
                <a:ea typeface="Candara" charset="0"/>
                <a:cs typeface="Candara" charset="0"/>
              </a:rPr>
              <a:t>.</a:t>
            </a:r>
            <a:endParaRPr lang="en-US" altLang="ja-JP" sz="1800" dirty="0">
              <a:ea typeface="Candara" charset="0"/>
              <a:cs typeface="Candara" charset="0"/>
            </a:endParaRPr>
          </a:p>
        </p:txBody>
      </p:sp>
      <p:sp>
        <p:nvSpPr>
          <p:cNvPr id="19458" name="Title 3"/>
          <p:cNvSpPr>
            <a:spLocks noGrp="1"/>
          </p:cNvSpPr>
          <p:nvPr>
            <p:ph type="title"/>
          </p:nvPr>
        </p:nvSpPr>
        <p:spPr/>
        <p:txBody>
          <a:bodyPr/>
          <a:lstStyle/>
          <a:p>
            <a:r>
              <a:rPr lang="en-GB">
                <a:latin typeface="Candara" charset="0"/>
                <a:ea typeface="ＭＳ Ｐゴシック" charset="0"/>
              </a:rPr>
              <a:t>V-to-I in Scandinavian</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238875" y="4473575"/>
            <a:ext cx="1349375"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75150" y="3754438"/>
            <a:ext cx="1074738" cy="696912"/>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solidFill>
                  <a:schemeClr val="tx1"/>
                </a:solidFill>
              </a:rPr>
              <a:t>The advantage of </a:t>
            </a:r>
            <a:r>
              <a:rPr lang="en-US" dirty="0" smtClean="0"/>
              <a:t>V-to-I </a:t>
            </a:r>
            <a:r>
              <a:rPr lang="en-US" dirty="0" err="1" smtClean="0">
                <a:solidFill>
                  <a:schemeClr val="tx1"/>
                </a:solidFill>
              </a:rPr>
              <a:t>vs</a:t>
            </a:r>
            <a:r>
              <a:rPr lang="en-US" dirty="0" smtClean="0"/>
              <a:t> </a:t>
            </a:r>
            <a:r>
              <a:rPr lang="en-US" dirty="0" smtClean="0">
                <a:solidFill>
                  <a:schemeClr val="accent5"/>
                </a:solidFill>
              </a:rPr>
              <a:t>V-in-situ</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10"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98311"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98312"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98314"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5"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6"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20" name="Rectangle 19"/>
          <p:cNvSpPr/>
          <p:nvPr/>
        </p:nvSpPr>
        <p:spPr>
          <a:xfrm>
            <a:off x="3325813" y="3071813"/>
            <a:ext cx="1049337"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486525" y="3071813"/>
            <a:ext cx="1087438" cy="13795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5449888" y="3517900"/>
            <a:ext cx="892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err="1">
                <a:solidFill>
                  <a:srgbClr val="A6A6A6"/>
                </a:solidFill>
              </a:rPr>
              <a:t>Subj</a:t>
            </a:r>
            <a:r>
              <a:rPr lang="en-US" sz="1400" dirty="0">
                <a:solidFill>
                  <a:srgbClr val="A6A6A6"/>
                </a:solidFill>
              </a:rPr>
              <a:t> gap</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21240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2"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3"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p:txBody>
      </p:sp>
      <p:sp>
        <p:nvSpPr>
          <p:cNvPr id="98324"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6"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29" name="TextBox 28"/>
          <p:cNvSpPr txBox="1">
            <a:spLocks noChangeArrowheads="1"/>
          </p:cNvSpPr>
          <p:nvPr/>
        </p:nvSpPr>
        <p:spPr bwMode="auto">
          <a:xfrm>
            <a:off x="6486525" y="3517900"/>
            <a:ext cx="103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a:solidFill>
                  <a:srgbClr val="A6A6A6"/>
                </a:solidFill>
              </a:rPr>
              <a:t>Overt </a:t>
            </a:r>
            <a:r>
              <a:rPr lang="en-US" sz="1400" dirty="0" err="1">
                <a:solidFill>
                  <a:srgbClr val="A6A6A6"/>
                </a:solidFill>
              </a:rPr>
              <a:t>Subj</a:t>
            </a:r>
            <a:endParaRPr lang="en-US" sz="1400" dirty="0">
              <a:solidFill>
                <a:srgbClr val="A6A6A6"/>
              </a:solidFill>
            </a:endParaRPr>
          </a:p>
        </p:txBody>
      </p:sp>
      <p:sp>
        <p:nvSpPr>
          <p:cNvPr id="33" name="TextBox 32"/>
          <p:cNvSpPr txBox="1">
            <a:spLocks noChangeArrowheads="1"/>
          </p:cNvSpPr>
          <p:nvPr/>
        </p:nvSpPr>
        <p:spPr bwMode="auto">
          <a:xfrm>
            <a:off x="4510088" y="311626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chemeClr val="bg1">
                    <a:lumMod val="75000"/>
                  </a:schemeClr>
                </a:solidFill>
              </a:rPr>
              <a:t>Neg</a:t>
            </a:r>
            <a:r>
              <a:rPr lang="en-US" sz="1800" dirty="0">
                <a:solidFill>
                  <a:schemeClr val="bg1">
                    <a:lumMod val="75000"/>
                  </a:schemeClr>
                </a:solidFill>
              </a:rPr>
              <a:t>–V</a:t>
            </a:r>
          </a:p>
          <a:p>
            <a:pPr eaLnBrk="1" hangingPunct="1"/>
            <a:r>
              <a:rPr lang="en-US" sz="1400" dirty="0" err="1">
                <a:solidFill>
                  <a:schemeClr val="bg1">
                    <a:lumMod val="75000"/>
                  </a:schemeClr>
                </a:solidFill>
              </a:rPr>
              <a:t>Subj</a:t>
            </a:r>
            <a:r>
              <a:rPr lang="en-US" sz="1400" dirty="0">
                <a:solidFill>
                  <a:schemeClr val="bg1">
                    <a:lumMod val="75000"/>
                  </a:schemeClr>
                </a:solidFill>
              </a:rPr>
              <a:t> gap</a:t>
            </a:r>
          </a:p>
        </p:txBody>
      </p:sp>
      <p:sp>
        <p:nvSpPr>
          <p:cNvPr id="34" name="TextBox 33"/>
          <p:cNvSpPr txBox="1">
            <a:spLocks noChangeArrowheads="1"/>
          </p:cNvSpPr>
          <p:nvPr/>
        </p:nvSpPr>
        <p:spPr bwMode="auto">
          <a:xfrm>
            <a:off x="3362325" y="3517900"/>
            <a:ext cx="1044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lumMod val="65000"/>
                  </a:schemeClr>
                </a:solidFill>
              </a:rPr>
              <a:t>V–</a:t>
            </a:r>
            <a:r>
              <a:rPr lang="en-US" sz="1800" dirty="0" err="1">
                <a:solidFill>
                  <a:schemeClr val="bg1">
                    <a:lumMod val="65000"/>
                  </a:schemeClr>
                </a:solidFill>
              </a:rPr>
              <a:t>Neg</a:t>
            </a:r>
            <a:endParaRPr lang="en-US" sz="1800" dirty="0">
              <a:solidFill>
                <a:schemeClr val="bg1">
                  <a:lumMod val="65000"/>
                </a:schemeClr>
              </a:solidFill>
            </a:endParaRPr>
          </a:p>
          <a:p>
            <a:pPr eaLnBrk="1" hangingPunct="1"/>
            <a:r>
              <a:rPr lang="en-US" sz="1400" dirty="0">
                <a:solidFill>
                  <a:schemeClr val="bg1">
                    <a:lumMod val="65000"/>
                  </a:schemeClr>
                </a:solidFill>
              </a:rPr>
              <a:t>Overt </a:t>
            </a:r>
            <a:r>
              <a:rPr lang="en-US" sz="1400" dirty="0" err="1">
                <a:solidFill>
                  <a:schemeClr val="bg1">
                    <a:lumMod val="65000"/>
                  </a:schemeClr>
                </a:solidFill>
              </a:rPr>
              <a:t>Subj</a:t>
            </a:r>
            <a:endParaRPr lang="en-US" sz="1400" dirty="0">
              <a:solidFill>
                <a:schemeClr val="bg1">
                  <a:lumMod val="65000"/>
                </a:schemeClr>
              </a:solidFill>
            </a:endParaRPr>
          </a:p>
        </p:txBody>
      </p:sp>
      <p:sp>
        <p:nvSpPr>
          <p:cNvPr id="35" name="TextBox 34"/>
          <p:cNvSpPr txBox="1">
            <a:spLocks noChangeArrowheads="1"/>
          </p:cNvSpPr>
          <p:nvPr/>
        </p:nvSpPr>
        <p:spPr bwMode="auto">
          <a:xfrm>
            <a:off x="4510088" y="3732213"/>
            <a:ext cx="90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a:p>
            <a:pPr eaLnBrk="1" hangingPunct="1"/>
            <a:r>
              <a:rPr lang="en-US" sz="1400" dirty="0" err="1">
                <a:solidFill>
                  <a:srgbClr val="A6A6A6"/>
                </a:solidFill>
              </a:rPr>
              <a:t>Subj</a:t>
            </a:r>
            <a:r>
              <a:rPr lang="en-US" sz="1400" dirty="0">
                <a:solidFill>
                  <a:srgbClr val="A6A6A6"/>
                </a:solidFill>
              </a:rPr>
              <a:t> gap</a:t>
            </a:r>
          </a:p>
        </p:txBody>
      </p:sp>
      <p:sp>
        <p:nvSpPr>
          <p:cNvPr id="3" name="Rectangle 2"/>
          <p:cNvSpPr/>
          <p:nvPr/>
        </p:nvSpPr>
        <p:spPr>
          <a:xfrm>
            <a:off x="457200" y="1651000"/>
            <a:ext cx="7451436" cy="138588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278910" y="3001816"/>
            <a:ext cx="2170977" cy="2656467"/>
          </a:xfrm>
          <a:prstGeom prst="rect">
            <a:avLst/>
          </a:prstGeom>
          <a:noFill/>
          <a:ln w="412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49888" y="3004123"/>
            <a:ext cx="2124075" cy="2656467"/>
          </a:xfrm>
          <a:prstGeom prst="rect">
            <a:avLst/>
          </a:prstGeom>
          <a:noFill/>
          <a:ln w="4127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24670" y="5694932"/>
            <a:ext cx="481221" cy="707886"/>
          </a:xfrm>
          <a:prstGeom prst="rect">
            <a:avLst/>
          </a:prstGeom>
          <a:noFill/>
        </p:spPr>
        <p:txBody>
          <a:bodyPr wrap="none" rtlCol="0">
            <a:spAutoFit/>
          </a:bodyPr>
          <a:lstStyle/>
          <a:p>
            <a:r>
              <a:rPr lang="en-US" sz="4000" dirty="0" smtClean="0">
                <a:solidFill>
                  <a:schemeClr val="tx2"/>
                </a:solidFill>
              </a:rPr>
              <a:t>α</a:t>
            </a:r>
            <a:endParaRPr lang="en-US" sz="4000" dirty="0">
              <a:solidFill>
                <a:schemeClr val="tx2"/>
              </a:solidFill>
            </a:endParaRPr>
          </a:p>
        </p:txBody>
      </p:sp>
      <p:sp>
        <p:nvSpPr>
          <p:cNvPr id="43" name="TextBox 42"/>
          <p:cNvSpPr txBox="1"/>
          <p:nvPr/>
        </p:nvSpPr>
        <p:spPr>
          <a:xfrm>
            <a:off x="8088168" y="5694932"/>
            <a:ext cx="481221" cy="707886"/>
          </a:xfrm>
          <a:prstGeom prst="rect">
            <a:avLst/>
          </a:prstGeom>
          <a:noFill/>
        </p:spPr>
        <p:txBody>
          <a:bodyPr wrap="none" rtlCol="0">
            <a:spAutoFit/>
          </a:bodyPr>
          <a:lstStyle/>
          <a:p>
            <a:r>
              <a:rPr lang="en-US" sz="4000" dirty="0" smtClean="0">
                <a:solidFill>
                  <a:schemeClr val="accent5"/>
                </a:solidFill>
              </a:rPr>
              <a:t>β</a:t>
            </a:r>
            <a:endParaRPr lang="en-US" sz="4000" dirty="0">
              <a:solidFill>
                <a:schemeClr val="accent5"/>
              </a:solidFill>
            </a:endParaRPr>
          </a:p>
        </p:txBody>
      </p:sp>
      <p:sp>
        <p:nvSpPr>
          <p:cNvPr id="5" name="TextBox 4"/>
          <p:cNvSpPr txBox="1"/>
          <p:nvPr/>
        </p:nvSpPr>
        <p:spPr>
          <a:xfrm>
            <a:off x="3395231" y="3146753"/>
            <a:ext cx="683826" cy="523220"/>
          </a:xfrm>
          <a:prstGeom prst="rect">
            <a:avLst/>
          </a:prstGeom>
          <a:noFill/>
        </p:spPr>
        <p:txBody>
          <a:bodyPr wrap="none" rtlCol="0">
            <a:spAutoFit/>
          </a:bodyPr>
          <a:lstStyle/>
          <a:p>
            <a:r>
              <a:rPr lang="en-US" sz="2800" dirty="0" smtClean="0"/>
              <a:t>.35</a:t>
            </a:r>
            <a:endParaRPr lang="en-US" sz="2800" dirty="0"/>
          </a:p>
        </p:txBody>
      </p:sp>
      <p:sp>
        <p:nvSpPr>
          <p:cNvPr id="38" name="TextBox 37"/>
          <p:cNvSpPr txBox="1"/>
          <p:nvPr/>
        </p:nvSpPr>
        <p:spPr>
          <a:xfrm>
            <a:off x="6836162" y="3146753"/>
            <a:ext cx="683826" cy="523220"/>
          </a:xfrm>
          <a:prstGeom prst="rect">
            <a:avLst/>
          </a:prstGeom>
          <a:noFill/>
        </p:spPr>
        <p:txBody>
          <a:bodyPr wrap="none" rtlCol="0">
            <a:spAutoFit/>
          </a:bodyPr>
          <a:lstStyle/>
          <a:p>
            <a:r>
              <a:rPr lang="en-US" sz="2800" dirty="0" smtClean="0"/>
              <a:t>.66</a:t>
            </a:r>
            <a:endParaRPr lang="en-US" sz="2800" dirty="0"/>
          </a:p>
        </p:txBody>
      </p:sp>
      <p:sp>
        <p:nvSpPr>
          <p:cNvPr id="9" name="TextBox 8"/>
          <p:cNvSpPr txBox="1"/>
          <p:nvPr/>
        </p:nvSpPr>
        <p:spPr>
          <a:xfrm>
            <a:off x="7752031" y="2332038"/>
            <a:ext cx="1386773" cy="646331"/>
          </a:xfrm>
          <a:prstGeom prst="rect">
            <a:avLst/>
          </a:prstGeom>
          <a:noFill/>
        </p:spPr>
        <p:txBody>
          <a:bodyPr wrap="square" rtlCol="0">
            <a:spAutoFit/>
          </a:bodyPr>
          <a:lstStyle/>
          <a:p>
            <a:r>
              <a:rPr lang="en-US" dirty="0" smtClean="0"/>
              <a:t>Data from caregivers</a:t>
            </a:r>
            <a:endParaRPr lang="en-US" dirty="0"/>
          </a:p>
        </p:txBody>
      </p:sp>
      <p:sp>
        <p:nvSpPr>
          <p:cNvPr id="10" name="Freeform 9"/>
          <p:cNvSpPr/>
          <p:nvPr/>
        </p:nvSpPr>
        <p:spPr>
          <a:xfrm>
            <a:off x="7677727" y="2967185"/>
            <a:ext cx="473364" cy="484909"/>
          </a:xfrm>
          <a:custGeom>
            <a:avLst/>
            <a:gdLst>
              <a:gd name="connsiteX0" fmla="*/ 473364 w 473364"/>
              <a:gd name="connsiteY0" fmla="*/ 0 h 484909"/>
              <a:gd name="connsiteX1" fmla="*/ 346364 w 473364"/>
              <a:gd name="connsiteY1" fmla="*/ 392545 h 484909"/>
              <a:gd name="connsiteX2" fmla="*/ 0 w 473364"/>
              <a:gd name="connsiteY2" fmla="*/ 484909 h 484909"/>
            </a:gdLst>
            <a:ahLst/>
            <a:cxnLst>
              <a:cxn ang="0">
                <a:pos x="connsiteX0" y="connsiteY0"/>
              </a:cxn>
              <a:cxn ang="0">
                <a:pos x="connsiteX1" y="connsiteY1"/>
              </a:cxn>
              <a:cxn ang="0">
                <a:pos x="connsiteX2" y="connsiteY2"/>
              </a:cxn>
            </a:cxnLst>
            <a:rect l="l" t="t" r="r" b="b"/>
            <a:pathLst>
              <a:path w="473364" h="484909">
                <a:moveTo>
                  <a:pt x="473364" y="0"/>
                </a:moveTo>
                <a:cubicBezTo>
                  <a:pt x="449311" y="155863"/>
                  <a:pt x="425258" y="311727"/>
                  <a:pt x="346364" y="392545"/>
                </a:cubicBezTo>
                <a:cubicBezTo>
                  <a:pt x="267470" y="473363"/>
                  <a:pt x="0" y="484909"/>
                  <a:pt x="0" y="484909"/>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9169382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238875" y="4473575"/>
            <a:ext cx="1349375" cy="1173163"/>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Rectangle 35"/>
          <p:cNvSpPr/>
          <p:nvPr/>
        </p:nvSpPr>
        <p:spPr>
          <a:xfrm>
            <a:off x="4375150" y="3754438"/>
            <a:ext cx="1074738" cy="696912"/>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solidFill>
                  <a:schemeClr val="tx1"/>
                </a:solidFill>
              </a:rPr>
              <a:t>Why EV2 is important</a:t>
            </a:r>
            <a:endParaRPr lang="en-US" dirty="0">
              <a:solidFill>
                <a:schemeClr val="accent5"/>
              </a:solidFill>
            </a:endParaRPr>
          </a:p>
        </p:txBody>
      </p:sp>
      <p:sp>
        <p:nvSpPr>
          <p:cNvPr id="4" name="Rectangle 3"/>
          <p:cNvSpPr/>
          <p:nvPr/>
        </p:nvSpPr>
        <p:spPr>
          <a:xfrm>
            <a:off x="3325813"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325813"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5449888" y="1708150"/>
            <a:ext cx="2124075" cy="13287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5449888" y="3036888"/>
            <a:ext cx="2124075" cy="14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10" name="TextBox 8"/>
          <p:cNvSpPr txBox="1">
            <a:spLocks noChangeArrowheads="1"/>
          </p:cNvSpPr>
          <p:nvPr/>
        </p:nvSpPr>
        <p:spPr bwMode="auto">
          <a:xfrm>
            <a:off x="722313" y="2089150"/>
            <a:ext cx="193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Root clauses: V2</a:t>
            </a:r>
          </a:p>
        </p:txBody>
      </p:sp>
      <p:sp>
        <p:nvSpPr>
          <p:cNvPr id="98311" name="TextBox 9"/>
          <p:cNvSpPr txBox="1">
            <a:spLocks noChangeArrowheads="1"/>
          </p:cNvSpPr>
          <p:nvPr/>
        </p:nvSpPr>
        <p:spPr bwMode="auto">
          <a:xfrm>
            <a:off x="722313" y="2332038"/>
            <a:ext cx="1417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Ambiguous!</a:t>
            </a:r>
          </a:p>
        </p:txBody>
      </p:sp>
      <p:sp>
        <p:nvSpPr>
          <p:cNvPr id="98312" name="TextBox 10"/>
          <p:cNvSpPr txBox="1">
            <a:spLocks noChangeArrowheads="1"/>
          </p:cNvSpPr>
          <p:nvPr/>
        </p:nvSpPr>
        <p:spPr bwMode="auto">
          <a:xfrm>
            <a:off x="3706813" y="128111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V-to-I output</a:t>
            </a:r>
          </a:p>
        </p:txBody>
      </p:sp>
      <p:sp>
        <p:nvSpPr>
          <p:cNvPr id="12" name="TextBox 11"/>
          <p:cNvSpPr txBox="1"/>
          <p:nvPr/>
        </p:nvSpPr>
        <p:spPr>
          <a:xfrm>
            <a:off x="5659438" y="1281113"/>
            <a:ext cx="1736725" cy="369887"/>
          </a:xfrm>
          <a:prstGeom prst="rect">
            <a:avLst/>
          </a:prstGeom>
          <a:noFill/>
        </p:spPr>
        <p:txBody>
          <a:bodyPr wrap="none">
            <a:spAutoFit/>
          </a:bodyPr>
          <a:lstStyle/>
          <a:p>
            <a:pPr>
              <a:defRPr/>
            </a:pPr>
            <a:r>
              <a:rPr lang="en-US" dirty="0">
                <a:solidFill>
                  <a:schemeClr val="accent5"/>
                </a:solidFill>
              </a:rPr>
              <a:t>V-in-situ output</a:t>
            </a:r>
          </a:p>
        </p:txBody>
      </p:sp>
      <p:sp>
        <p:nvSpPr>
          <p:cNvPr id="98314" name="TextBox 12"/>
          <p:cNvSpPr txBox="1">
            <a:spLocks noChangeArrowheads="1"/>
          </p:cNvSpPr>
          <p:nvPr/>
        </p:nvSpPr>
        <p:spPr bwMode="auto">
          <a:xfrm>
            <a:off x="393541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5" name="TextBox 13"/>
          <p:cNvSpPr txBox="1">
            <a:spLocks noChangeArrowheads="1"/>
          </p:cNvSpPr>
          <p:nvPr/>
        </p:nvSpPr>
        <p:spPr bwMode="auto">
          <a:xfrm>
            <a:off x="6049963" y="21875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V–Neg</a:t>
            </a:r>
          </a:p>
        </p:txBody>
      </p:sp>
      <p:sp>
        <p:nvSpPr>
          <p:cNvPr id="98316" name="TextBox 14"/>
          <p:cNvSpPr txBox="1">
            <a:spLocks noChangeArrowheads="1"/>
          </p:cNvSpPr>
          <p:nvPr/>
        </p:nvSpPr>
        <p:spPr bwMode="auto">
          <a:xfrm>
            <a:off x="722313" y="3408363"/>
            <a:ext cx="234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Non-V2</a:t>
            </a:r>
          </a:p>
        </p:txBody>
      </p:sp>
      <p:sp>
        <p:nvSpPr>
          <p:cNvPr id="20" name="Rectangle 19"/>
          <p:cNvSpPr/>
          <p:nvPr/>
        </p:nvSpPr>
        <p:spPr>
          <a:xfrm>
            <a:off x="3325813" y="3071813"/>
            <a:ext cx="1049337" cy="1392237"/>
          </a:xfrm>
          <a:prstGeom prst="rect">
            <a:avLst/>
          </a:prstGeom>
          <a:solidFill>
            <a:schemeClr val="tx2">
              <a:alpha val="2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6486525" y="3071813"/>
            <a:ext cx="1087438" cy="1379537"/>
          </a:xfrm>
          <a:prstGeom prst="rect">
            <a:avLst/>
          </a:prstGeom>
          <a:solidFill>
            <a:schemeClr val="accent5">
              <a:alpha val="3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nvSpPr>
        <p:spPr bwMode="auto">
          <a:xfrm>
            <a:off x="5449888" y="3517900"/>
            <a:ext cx="892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err="1">
                <a:solidFill>
                  <a:srgbClr val="A6A6A6"/>
                </a:solidFill>
              </a:rPr>
              <a:t>Subj</a:t>
            </a:r>
            <a:r>
              <a:rPr lang="en-US" sz="1400" dirty="0">
                <a:solidFill>
                  <a:srgbClr val="A6A6A6"/>
                </a:solidFill>
              </a:rPr>
              <a:t> gap</a:t>
            </a:r>
          </a:p>
        </p:txBody>
      </p:sp>
      <p:sp>
        <p:nvSpPr>
          <p:cNvPr id="22" name="Rectangle 21"/>
          <p:cNvSpPr/>
          <p:nvPr/>
        </p:nvSpPr>
        <p:spPr>
          <a:xfrm>
            <a:off x="3325813" y="4460875"/>
            <a:ext cx="2124075" cy="11731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5449888" y="4459288"/>
            <a:ext cx="2124075" cy="1174750"/>
          </a:xfrm>
          <a:prstGeom prst="rect">
            <a:avLst/>
          </a:prstGeom>
          <a:noFill/>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8322" name="TextBox 25"/>
          <p:cNvSpPr txBox="1">
            <a:spLocks noChangeArrowheads="1"/>
          </p:cNvSpPr>
          <p:nvPr/>
        </p:nvSpPr>
        <p:spPr bwMode="auto">
          <a:xfrm>
            <a:off x="3935413" y="475773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3" name="TextBox 26"/>
          <p:cNvSpPr txBox="1">
            <a:spLocks noChangeArrowheads="1"/>
          </p:cNvSpPr>
          <p:nvPr/>
        </p:nvSpPr>
        <p:spPr bwMode="auto">
          <a:xfrm>
            <a:off x="6489700" y="475773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p:txBody>
      </p:sp>
      <p:sp>
        <p:nvSpPr>
          <p:cNvPr id="98324" name="TextBox 27"/>
          <p:cNvSpPr txBox="1">
            <a:spLocks noChangeArrowheads="1"/>
          </p:cNvSpPr>
          <p:nvPr/>
        </p:nvSpPr>
        <p:spPr bwMode="auto">
          <a:xfrm>
            <a:off x="5403850" y="4757738"/>
            <a:ext cx="903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p:txBody>
      </p:sp>
      <p:sp>
        <p:nvSpPr>
          <p:cNvPr id="98326" name="TextBox 30"/>
          <p:cNvSpPr txBox="1">
            <a:spLocks noChangeArrowheads="1"/>
          </p:cNvSpPr>
          <p:nvPr/>
        </p:nvSpPr>
        <p:spPr bwMode="auto">
          <a:xfrm>
            <a:off x="722313" y="45164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Subordinate: EV2</a:t>
            </a:r>
          </a:p>
        </p:txBody>
      </p:sp>
      <p:sp>
        <p:nvSpPr>
          <p:cNvPr id="29" name="TextBox 28"/>
          <p:cNvSpPr txBox="1">
            <a:spLocks noChangeArrowheads="1"/>
          </p:cNvSpPr>
          <p:nvPr/>
        </p:nvSpPr>
        <p:spPr bwMode="auto">
          <a:xfrm>
            <a:off x="6486525" y="3517900"/>
            <a:ext cx="1033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A6A6A6"/>
                </a:solidFill>
              </a:rPr>
              <a:t>Neg</a:t>
            </a:r>
            <a:r>
              <a:rPr lang="en-US" sz="1800" dirty="0">
                <a:solidFill>
                  <a:srgbClr val="A6A6A6"/>
                </a:solidFill>
              </a:rPr>
              <a:t>–V</a:t>
            </a:r>
          </a:p>
          <a:p>
            <a:pPr eaLnBrk="1" hangingPunct="1"/>
            <a:r>
              <a:rPr lang="en-US" sz="1400" dirty="0">
                <a:solidFill>
                  <a:srgbClr val="A6A6A6"/>
                </a:solidFill>
              </a:rPr>
              <a:t>Overt </a:t>
            </a:r>
            <a:r>
              <a:rPr lang="en-US" sz="1400" dirty="0" err="1">
                <a:solidFill>
                  <a:srgbClr val="A6A6A6"/>
                </a:solidFill>
              </a:rPr>
              <a:t>Subj</a:t>
            </a:r>
            <a:endParaRPr lang="en-US" sz="1400" dirty="0">
              <a:solidFill>
                <a:srgbClr val="A6A6A6"/>
              </a:solidFill>
            </a:endParaRPr>
          </a:p>
        </p:txBody>
      </p:sp>
      <p:sp>
        <p:nvSpPr>
          <p:cNvPr id="33" name="TextBox 32"/>
          <p:cNvSpPr txBox="1">
            <a:spLocks noChangeArrowheads="1"/>
          </p:cNvSpPr>
          <p:nvPr/>
        </p:nvSpPr>
        <p:spPr bwMode="auto">
          <a:xfrm>
            <a:off x="4510088" y="3116263"/>
            <a:ext cx="89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chemeClr val="bg1">
                    <a:lumMod val="75000"/>
                  </a:schemeClr>
                </a:solidFill>
              </a:rPr>
              <a:t>Neg</a:t>
            </a:r>
            <a:r>
              <a:rPr lang="en-US" sz="1800" dirty="0">
                <a:solidFill>
                  <a:schemeClr val="bg1">
                    <a:lumMod val="75000"/>
                  </a:schemeClr>
                </a:solidFill>
              </a:rPr>
              <a:t>–V</a:t>
            </a:r>
          </a:p>
          <a:p>
            <a:pPr eaLnBrk="1" hangingPunct="1"/>
            <a:r>
              <a:rPr lang="en-US" sz="1400" dirty="0" err="1">
                <a:solidFill>
                  <a:schemeClr val="bg1">
                    <a:lumMod val="75000"/>
                  </a:schemeClr>
                </a:solidFill>
              </a:rPr>
              <a:t>Subj</a:t>
            </a:r>
            <a:r>
              <a:rPr lang="en-US" sz="1400" dirty="0">
                <a:solidFill>
                  <a:schemeClr val="bg1">
                    <a:lumMod val="75000"/>
                  </a:schemeClr>
                </a:solidFill>
              </a:rPr>
              <a:t> gap</a:t>
            </a:r>
          </a:p>
        </p:txBody>
      </p:sp>
      <p:sp>
        <p:nvSpPr>
          <p:cNvPr id="34" name="TextBox 33"/>
          <p:cNvSpPr txBox="1">
            <a:spLocks noChangeArrowheads="1"/>
          </p:cNvSpPr>
          <p:nvPr/>
        </p:nvSpPr>
        <p:spPr bwMode="auto">
          <a:xfrm>
            <a:off x="3362325" y="3517900"/>
            <a:ext cx="1044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chemeClr val="bg1">
                    <a:lumMod val="65000"/>
                  </a:schemeClr>
                </a:solidFill>
              </a:rPr>
              <a:t>V–</a:t>
            </a:r>
            <a:r>
              <a:rPr lang="en-US" sz="1800" dirty="0" err="1">
                <a:solidFill>
                  <a:schemeClr val="bg1">
                    <a:lumMod val="65000"/>
                  </a:schemeClr>
                </a:solidFill>
              </a:rPr>
              <a:t>Neg</a:t>
            </a:r>
            <a:endParaRPr lang="en-US" sz="1800" dirty="0">
              <a:solidFill>
                <a:schemeClr val="bg1">
                  <a:lumMod val="65000"/>
                </a:schemeClr>
              </a:solidFill>
            </a:endParaRPr>
          </a:p>
          <a:p>
            <a:pPr eaLnBrk="1" hangingPunct="1"/>
            <a:r>
              <a:rPr lang="en-US" sz="1400" dirty="0">
                <a:solidFill>
                  <a:schemeClr val="bg1">
                    <a:lumMod val="65000"/>
                  </a:schemeClr>
                </a:solidFill>
              </a:rPr>
              <a:t>Overt </a:t>
            </a:r>
            <a:r>
              <a:rPr lang="en-US" sz="1400" dirty="0" err="1">
                <a:solidFill>
                  <a:schemeClr val="bg1">
                    <a:lumMod val="65000"/>
                  </a:schemeClr>
                </a:solidFill>
              </a:rPr>
              <a:t>Subj</a:t>
            </a:r>
            <a:endParaRPr lang="en-US" sz="1400" dirty="0">
              <a:solidFill>
                <a:schemeClr val="bg1">
                  <a:lumMod val="65000"/>
                </a:schemeClr>
              </a:solidFill>
            </a:endParaRPr>
          </a:p>
        </p:txBody>
      </p:sp>
      <p:sp>
        <p:nvSpPr>
          <p:cNvPr id="35" name="TextBox 34"/>
          <p:cNvSpPr txBox="1">
            <a:spLocks noChangeArrowheads="1"/>
          </p:cNvSpPr>
          <p:nvPr/>
        </p:nvSpPr>
        <p:spPr bwMode="auto">
          <a:xfrm>
            <a:off x="4510088" y="3732213"/>
            <a:ext cx="906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A6A6A6"/>
                </a:solidFill>
              </a:rPr>
              <a:t>V–</a:t>
            </a:r>
            <a:r>
              <a:rPr lang="en-US" sz="1800" dirty="0" err="1">
                <a:solidFill>
                  <a:srgbClr val="A6A6A6"/>
                </a:solidFill>
              </a:rPr>
              <a:t>Neg</a:t>
            </a:r>
            <a:endParaRPr lang="en-US" sz="1800" dirty="0">
              <a:solidFill>
                <a:srgbClr val="A6A6A6"/>
              </a:solidFill>
            </a:endParaRPr>
          </a:p>
          <a:p>
            <a:pPr eaLnBrk="1" hangingPunct="1"/>
            <a:r>
              <a:rPr lang="en-US" sz="1400" dirty="0" err="1">
                <a:solidFill>
                  <a:srgbClr val="A6A6A6"/>
                </a:solidFill>
              </a:rPr>
              <a:t>Subj</a:t>
            </a:r>
            <a:r>
              <a:rPr lang="en-US" sz="1400" dirty="0">
                <a:solidFill>
                  <a:srgbClr val="A6A6A6"/>
                </a:solidFill>
              </a:rPr>
              <a:t> gap</a:t>
            </a:r>
          </a:p>
        </p:txBody>
      </p:sp>
      <p:sp>
        <p:nvSpPr>
          <p:cNvPr id="3" name="Rectangle 2"/>
          <p:cNvSpPr/>
          <p:nvPr/>
        </p:nvSpPr>
        <p:spPr>
          <a:xfrm>
            <a:off x="457200" y="1651000"/>
            <a:ext cx="7451436" cy="138588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278910" y="3001816"/>
            <a:ext cx="2170977" cy="2656467"/>
          </a:xfrm>
          <a:prstGeom prst="rect">
            <a:avLst/>
          </a:prstGeom>
          <a:noFill/>
          <a:ln w="4127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49888" y="3004123"/>
            <a:ext cx="2124075" cy="2656467"/>
          </a:xfrm>
          <a:prstGeom prst="rect">
            <a:avLst/>
          </a:prstGeom>
          <a:noFill/>
          <a:ln w="4127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324670" y="5694932"/>
            <a:ext cx="481221" cy="707886"/>
          </a:xfrm>
          <a:prstGeom prst="rect">
            <a:avLst/>
          </a:prstGeom>
          <a:noFill/>
        </p:spPr>
        <p:txBody>
          <a:bodyPr wrap="none" rtlCol="0">
            <a:spAutoFit/>
          </a:bodyPr>
          <a:lstStyle/>
          <a:p>
            <a:r>
              <a:rPr lang="en-US" sz="4000" dirty="0" smtClean="0">
                <a:solidFill>
                  <a:schemeClr val="tx2"/>
                </a:solidFill>
              </a:rPr>
              <a:t>α</a:t>
            </a:r>
            <a:endParaRPr lang="en-US" sz="4000" dirty="0">
              <a:solidFill>
                <a:schemeClr val="tx2"/>
              </a:solidFill>
            </a:endParaRPr>
          </a:p>
        </p:txBody>
      </p:sp>
      <p:sp>
        <p:nvSpPr>
          <p:cNvPr id="43" name="TextBox 42"/>
          <p:cNvSpPr txBox="1"/>
          <p:nvPr/>
        </p:nvSpPr>
        <p:spPr>
          <a:xfrm>
            <a:off x="8088168" y="5694932"/>
            <a:ext cx="481221" cy="707886"/>
          </a:xfrm>
          <a:prstGeom prst="rect">
            <a:avLst/>
          </a:prstGeom>
          <a:noFill/>
        </p:spPr>
        <p:txBody>
          <a:bodyPr wrap="none" rtlCol="0">
            <a:spAutoFit/>
          </a:bodyPr>
          <a:lstStyle/>
          <a:p>
            <a:r>
              <a:rPr lang="en-US" sz="4000" dirty="0" smtClean="0">
                <a:solidFill>
                  <a:schemeClr val="accent5"/>
                </a:solidFill>
              </a:rPr>
              <a:t>β</a:t>
            </a:r>
            <a:endParaRPr lang="en-US" sz="4000" dirty="0">
              <a:solidFill>
                <a:schemeClr val="accent5"/>
              </a:solidFill>
            </a:endParaRPr>
          </a:p>
        </p:txBody>
      </p:sp>
      <p:sp>
        <p:nvSpPr>
          <p:cNvPr id="5" name="TextBox 4"/>
          <p:cNvSpPr txBox="1"/>
          <p:nvPr/>
        </p:nvSpPr>
        <p:spPr>
          <a:xfrm>
            <a:off x="3395231" y="3146753"/>
            <a:ext cx="683826" cy="523220"/>
          </a:xfrm>
          <a:prstGeom prst="rect">
            <a:avLst/>
          </a:prstGeom>
          <a:noFill/>
        </p:spPr>
        <p:txBody>
          <a:bodyPr wrap="none" rtlCol="0">
            <a:spAutoFit/>
          </a:bodyPr>
          <a:lstStyle/>
          <a:p>
            <a:r>
              <a:rPr lang="en-US" sz="2800" dirty="0" smtClean="0"/>
              <a:t>.35</a:t>
            </a:r>
            <a:endParaRPr lang="en-US" sz="2800" dirty="0"/>
          </a:p>
        </p:txBody>
      </p:sp>
      <p:sp>
        <p:nvSpPr>
          <p:cNvPr id="38" name="TextBox 37"/>
          <p:cNvSpPr txBox="1"/>
          <p:nvPr/>
        </p:nvSpPr>
        <p:spPr>
          <a:xfrm>
            <a:off x="6836162" y="3146753"/>
            <a:ext cx="683826" cy="523220"/>
          </a:xfrm>
          <a:prstGeom prst="rect">
            <a:avLst/>
          </a:prstGeom>
          <a:noFill/>
        </p:spPr>
        <p:txBody>
          <a:bodyPr wrap="none" rtlCol="0">
            <a:spAutoFit/>
          </a:bodyPr>
          <a:lstStyle/>
          <a:p>
            <a:r>
              <a:rPr lang="en-US" sz="2800" dirty="0" smtClean="0"/>
              <a:t>.66</a:t>
            </a:r>
            <a:endParaRPr lang="en-US" sz="2800" dirty="0"/>
          </a:p>
        </p:txBody>
      </p:sp>
      <p:sp>
        <p:nvSpPr>
          <p:cNvPr id="9" name="TextBox 8"/>
          <p:cNvSpPr txBox="1"/>
          <p:nvPr/>
        </p:nvSpPr>
        <p:spPr>
          <a:xfrm>
            <a:off x="7752031" y="2332038"/>
            <a:ext cx="1386773" cy="646331"/>
          </a:xfrm>
          <a:prstGeom prst="rect">
            <a:avLst/>
          </a:prstGeom>
          <a:noFill/>
        </p:spPr>
        <p:txBody>
          <a:bodyPr wrap="square" rtlCol="0">
            <a:spAutoFit/>
          </a:bodyPr>
          <a:lstStyle/>
          <a:p>
            <a:r>
              <a:rPr lang="en-US" dirty="0" smtClean="0"/>
              <a:t>Data from caregivers</a:t>
            </a:r>
            <a:endParaRPr lang="en-US" dirty="0"/>
          </a:p>
        </p:txBody>
      </p:sp>
      <p:sp>
        <p:nvSpPr>
          <p:cNvPr id="10" name="Freeform 9"/>
          <p:cNvSpPr/>
          <p:nvPr/>
        </p:nvSpPr>
        <p:spPr>
          <a:xfrm>
            <a:off x="7677727" y="2967185"/>
            <a:ext cx="473364" cy="484909"/>
          </a:xfrm>
          <a:custGeom>
            <a:avLst/>
            <a:gdLst>
              <a:gd name="connsiteX0" fmla="*/ 473364 w 473364"/>
              <a:gd name="connsiteY0" fmla="*/ 0 h 484909"/>
              <a:gd name="connsiteX1" fmla="*/ 346364 w 473364"/>
              <a:gd name="connsiteY1" fmla="*/ 392545 h 484909"/>
              <a:gd name="connsiteX2" fmla="*/ 0 w 473364"/>
              <a:gd name="connsiteY2" fmla="*/ 484909 h 484909"/>
            </a:gdLst>
            <a:ahLst/>
            <a:cxnLst>
              <a:cxn ang="0">
                <a:pos x="connsiteX0" y="connsiteY0"/>
              </a:cxn>
              <a:cxn ang="0">
                <a:pos x="connsiteX1" y="connsiteY1"/>
              </a:cxn>
              <a:cxn ang="0">
                <a:pos x="connsiteX2" y="connsiteY2"/>
              </a:cxn>
            </a:cxnLst>
            <a:rect l="l" t="t" r="r" b="b"/>
            <a:pathLst>
              <a:path w="473364" h="484909">
                <a:moveTo>
                  <a:pt x="473364" y="0"/>
                </a:moveTo>
                <a:cubicBezTo>
                  <a:pt x="449311" y="155863"/>
                  <a:pt x="425258" y="311727"/>
                  <a:pt x="346364" y="392545"/>
                </a:cubicBezTo>
                <a:cubicBezTo>
                  <a:pt x="267470" y="473363"/>
                  <a:pt x="0" y="484909"/>
                  <a:pt x="0" y="484909"/>
                </a:cubicBezTo>
              </a:path>
            </a:pathLst>
          </a:cu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Rectangle 38"/>
          <p:cNvSpPr/>
          <p:nvPr/>
        </p:nvSpPr>
        <p:spPr>
          <a:xfrm>
            <a:off x="609600" y="4481802"/>
            <a:ext cx="7451436" cy="1325561"/>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3395231" y="3144195"/>
            <a:ext cx="683826" cy="523220"/>
          </a:xfrm>
          <a:prstGeom prst="rect">
            <a:avLst/>
          </a:prstGeom>
          <a:noFill/>
        </p:spPr>
        <p:txBody>
          <a:bodyPr wrap="none" rtlCol="0">
            <a:spAutoFit/>
          </a:bodyPr>
          <a:lstStyle/>
          <a:p>
            <a:r>
              <a:rPr lang="en-US" sz="2800" dirty="0" smtClean="0"/>
              <a:t>.55</a:t>
            </a:r>
            <a:endParaRPr lang="en-US" sz="2800" dirty="0"/>
          </a:p>
        </p:txBody>
      </p:sp>
      <p:sp>
        <p:nvSpPr>
          <p:cNvPr id="41" name="TextBox 40"/>
          <p:cNvSpPr txBox="1"/>
          <p:nvPr/>
        </p:nvSpPr>
        <p:spPr>
          <a:xfrm>
            <a:off x="6836161" y="3154153"/>
            <a:ext cx="683826" cy="523220"/>
          </a:xfrm>
          <a:prstGeom prst="rect">
            <a:avLst/>
          </a:prstGeom>
          <a:noFill/>
        </p:spPr>
        <p:txBody>
          <a:bodyPr wrap="none" rtlCol="0">
            <a:spAutoFit/>
          </a:bodyPr>
          <a:lstStyle/>
          <a:p>
            <a:r>
              <a:rPr lang="en-US" sz="2800" dirty="0" smtClean="0"/>
              <a:t>.50</a:t>
            </a:r>
            <a:endParaRPr lang="en-US" sz="2800" dirty="0"/>
          </a:p>
        </p:txBody>
      </p:sp>
    </p:spTree>
    <p:extLst>
      <p:ext uri="{BB962C8B-B14F-4D97-AF65-F5344CB8AC3E}">
        <p14:creationId xmlns:p14="http://schemas.microsoft.com/office/powerpoint/2010/main" val="3207877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39" grpId="0" animBg="1"/>
      <p:bldP spid="40" grpId="0"/>
      <p:bldP spid="4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039091"/>
            <a:ext cx="8229600" cy="5518727"/>
          </a:xfrm>
        </p:spPr>
        <p:txBody>
          <a:bodyPr/>
          <a:lstStyle/>
          <a:p>
            <a:r>
              <a:rPr lang="en-US" sz="2000" dirty="0" smtClean="0"/>
              <a:t>A significant body of knowledge about the synchronic and diachronic distribution of V-to-I across the Scandinavian languages has been built up over the last several decades.</a:t>
            </a:r>
          </a:p>
          <a:p>
            <a:r>
              <a:rPr lang="en-US" sz="2000" dirty="0" smtClean="0"/>
              <a:t>Diachronic data in particular from Danish (</a:t>
            </a:r>
            <a:r>
              <a:rPr lang="en-US" sz="2000" dirty="0" err="1" smtClean="0"/>
              <a:t>Sundquist</a:t>
            </a:r>
            <a:r>
              <a:rPr lang="en-US" sz="2000" dirty="0" smtClean="0"/>
              <a:t>) and to some extent Faroese (</a:t>
            </a:r>
            <a:r>
              <a:rPr lang="en-US" sz="2000" dirty="0" err="1" smtClean="0"/>
              <a:t>Bobalijk</a:t>
            </a:r>
            <a:r>
              <a:rPr lang="en-US" sz="2000" dirty="0" smtClean="0"/>
              <a:t> &amp; </a:t>
            </a:r>
            <a:r>
              <a:rPr lang="en-US" sz="2000" dirty="0" err="1" smtClean="0"/>
              <a:t>Thráinsson</a:t>
            </a:r>
            <a:r>
              <a:rPr lang="en-US" sz="2000" dirty="0" smtClean="0"/>
              <a:t>, Heycock et al) has raised a problem for the strong Rich Agreement Hypothesis, but </a:t>
            </a:r>
            <a:r>
              <a:rPr lang="en-US" sz="2000" dirty="0" err="1" smtClean="0"/>
              <a:t>Bobalijk</a:t>
            </a:r>
            <a:r>
              <a:rPr lang="en-US" sz="2000" dirty="0" smtClean="0"/>
              <a:t> &amp; </a:t>
            </a:r>
            <a:r>
              <a:rPr lang="en-US" sz="2000" dirty="0" err="1" smtClean="0"/>
              <a:t>Thráinsson’s</a:t>
            </a:r>
            <a:r>
              <a:rPr lang="en-US" sz="2000" dirty="0" smtClean="0"/>
              <a:t> or </a:t>
            </a:r>
            <a:r>
              <a:rPr lang="en-US" sz="2000" dirty="0" err="1" smtClean="0"/>
              <a:t>Sundquist’s</a:t>
            </a:r>
            <a:r>
              <a:rPr lang="en-US" sz="2000" dirty="0" smtClean="0"/>
              <a:t> </a:t>
            </a:r>
            <a:r>
              <a:rPr lang="en-US" sz="2000" dirty="0" smtClean="0"/>
              <a:t>“weak” accounts </a:t>
            </a:r>
            <a:r>
              <a:rPr lang="en-US" sz="2000" dirty="0" smtClean="0"/>
              <a:t>do not of themselves explain the progressive loss of V-to-I.</a:t>
            </a:r>
          </a:p>
          <a:p>
            <a:r>
              <a:rPr lang="en-US" sz="2000" dirty="0" err="1" smtClean="0"/>
              <a:t>Acquisitional</a:t>
            </a:r>
            <a:r>
              <a:rPr lang="en-US" sz="2000" dirty="0" smtClean="0"/>
              <a:t> data from Swedish (</a:t>
            </a:r>
            <a:r>
              <a:rPr lang="en-US" sz="2000" dirty="0" err="1" smtClean="0"/>
              <a:t>Håkansson</a:t>
            </a:r>
            <a:r>
              <a:rPr lang="en-US" sz="2000" dirty="0" smtClean="0"/>
              <a:t> &amp; </a:t>
            </a:r>
            <a:r>
              <a:rPr lang="en-US" sz="2000" dirty="0" err="1" smtClean="0"/>
              <a:t>Collberg</a:t>
            </a:r>
            <a:r>
              <a:rPr lang="en-US" sz="2000" dirty="0" smtClean="0"/>
              <a:t>, </a:t>
            </a:r>
            <a:r>
              <a:rPr lang="en-US" sz="2000" dirty="0" err="1" smtClean="0"/>
              <a:t>Waldmann</a:t>
            </a:r>
            <a:r>
              <a:rPr lang="en-US" sz="2000" dirty="0" smtClean="0"/>
              <a:t>), Northern Norwegian (</a:t>
            </a:r>
            <a:r>
              <a:rPr lang="en-US" sz="2000" dirty="0" err="1" smtClean="0"/>
              <a:t>Westergaard</a:t>
            </a:r>
            <a:r>
              <a:rPr lang="en-US" sz="2000" dirty="0" smtClean="0"/>
              <a:t> &amp; </a:t>
            </a:r>
            <a:r>
              <a:rPr lang="en-US" sz="2000" dirty="0" err="1" smtClean="0"/>
              <a:t>Bentzen</a:t>
            </a:r>
            <a:r>
              <a:rPr lang="en-US" sz="2000" dirty="0" smtClean="0"/>
              <a:t>), and Faroese (</a:t>
            </a:r>
            <a:r>
              <a:rPr lang="en-US" sz="2000" dirty="0" err="1" smtClean="0"/>
              <a:t>Heycock</a:t>
            </a:r>
            <a:r>
              <a:rPr lang="en-US" sz="2000" dirty="0" smtClean="0"/>
              <a:t> et al) argues against an </a:t>
            </a:r>
            <a:r>
              <a:rPr lang="en-US" sz="2000" dirty="0" err="1" smtClean="0"/>
              <a:t>acquisitional</a:t>
            </a:r>
            <a:r>
              <a:rPr lang="en-US" sz="2000" dirty="0" smtClean="0"/>
              <a:t> bias against V-to-I.</a:t>
            </a:r>
          </a:p>
          <a:p>
            <a:r>
              <a:rPr lang="en-US" sz="2000" dirty="0" smtClean="0"/>
              <a:t>The loss of V-to-I is however predicted for any (or almost any...) situation in which the output from which children are acquiring a language like Icelandic contains any admixture of output from a V-in-situ system that has the properties of any of the modern Mainland Scandinavian languages, on the assumptions of a “</a:t>
            </a:r>
            <a:r>
              <a:rPr lang="en-US" sz="2000" dirty="0" err="1" smtClean="0"/>
              <a:t>Variational</a:t>
            </a:r>
            <a:r>
              <a:rPr lang="en-US" sz="2000" dirty="0" smtClean="0"/>
              <a:t> Acquisition” model (Yang</a:t>
            </a:r>
            <a:r>
              <a:rPr lang="en-US" sz="2000" dirty="0" smtClean="0"/>
              <a:t>).</a:t>
            </a:r>
            <a:endParaRPr lang="en-US" sz="2000" dirty="0"/>
          </a:p>
        </p:txBody>
      </p:sp>
    </p:spTree>
    <p:extLst>
      <p:ext uri="{BB962C8B-B14F-4D97-AF65-F5344CB8AC3E}">
        <p14:creationId xmlns:p14="http://schemas.microsoft.com/office/powerpoint/2010/main" val="21370507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references</a:t>
            </a:r>
            <a:endParaRPr lang="en-US" dirty="0"/>
          </a:p>
        </p:txBody>
      </p:sp>
      <p:sp>
        <p:nvSpPr>
          <p:cNvPr id="3" name="Content Placeholder 2"/>
          <p:cNvSpPr>
            <a:spLocks noGrp="1"/>
          </p:cNvSpPr>
          <p:nvPr>
            <p:ph idx="1"/>
          </p:nvPr>
        </p:nvSpPr>
        <p:spPr/>
        <p:txBody>
          <a:bodyPr/>
          <a:lstStyle/>
          <a:p>
            <a:pPr marL="357188" indent="-357188">
              <a:buNone/>
            </a:pPr>
            <a:r>
              <a:rPr lang="en-US" sz="1600" dirty="0" err="1" smtClean="0"/>
              <a:t>Bobaljik</a:t>
            </a:r>
            <a:r>
              <a:rPr lang="en-US" sz="1600" dirty="0" smtClean="0"/>
              <a:t>, Jonathan and </a:t>
            </a:r>
            <a:r>
              <a:rPr lang="en-US" sz="1600" dirty="0" err="1" smtClean="0"/>
              <a:t>H</a:t>
            </a:r>
            <a:r>
              <a:rPr lang="en-US" sz="1600" dirty="0" err="1" smtClean="0"/>
              <a:t>öskuldur</a:t>
            </a:r>
            <a:r>
              <a:rPr lang="en-US" sz="1600" dirty="0" smtClean="0"/>
              <a:t> </a:t>
            </a:r>
            <a:r>
              <a:rPr lang="en-US" sz="1600" dirty="0" err="1" smtClean="0"/>
              <a:t>Thráinsson</a:t>
            </a:r>
            <a:r>
              <a:rPr lang="en-US" sz="1600" dirty="0" smtClean="0"/>
              <a:t>. 1998. Two heads aren’t always better than one. </a:t>
            </a:r>
            <a:r>
              <a:rPr lang="en-US" sz="1600" i="1" dirty="0" smtClean="0"/>
              <a:t>Syntax</a:t>
            </a:r>
            <a:r>
              <a:rPr lang="en-US" sz="1600" dirty="0" smtClean="0"/>
              <a:t> 1.1: 37–71.</a:t>
            </a:r>
            <a:endParaRPr lang="en-US" sz="1600" dirty="0" smtClean="0"/>
          </a:p>
          <a:p>
            <a:pPr marL="357188" indent="-357188">
              <a:buNone/>
            </a:pPr>
            <a:r>
              <a:rPr lang="en-US" sz="1600" dirty="0" err="1" smtClean="0"/>
              <a:t>Borin</a:t>
            </a:r>
            <a:r>
              <a:rPr lang="en-US" sz="1600" dirty="0" smtClean="0"/>
              <a:t>, Lars, Markus Forsberg and Johan </a:t>
            </a:r>
            <a:r>
              <a:rPr lang="en-US" sz="1600" dirty="0" err="1" smtClean="0"/>
              <a:t>Roxendal</a:t>
            </a:r>
            <a:r>
              <a:rPr lang="en-US" sz="1600" dirty="0" smtClean="0"/>
              <a:t>. 2012. </a:t>
            </a:r>
            <a:r>
              <a:rPr lang="en-US" sz="1600" dirty="0" err="1" smtClean="0"/>
              <a:t>Korp</a:t>
            </a:r>
            <a:r>
              <a:rPr lang="en-US" sz="1600" dirty="0" smtClean="0"/>
              <a:t> </a:t>
            </a:r>
            <a:r>
              <a:rPr lang="en-US" sz="1600" dirty="0"/>
              <a:t>-- the corpus infrastructure of </a:t>
            </a:r>
            <a:r>
              <a:rPr lang="en-US" sz="1600" dirty="0" err="1" smtClean="0"/>
              <a:t>Språkbanken</a:t>
            </a:r>
            <a:r>
              <a:rPr lang="en-US" sz="1600" dirty="0" smtClean="0"/>
              <a:t>, Proceedings of LREC 2012. ELRA: Istanbul</a:t>
            </a:r>
          </a:p>
          <a:p>
            <a:pPr marL="357188" indent="-357188">
              <a:buNone/>
            </a:pPr>
            <a:r>
              <a:rPr lang="en-US" sz="1600" dirty="0" err="1" smtClean="0"/>
              <a:t>Koeneman</a:t>
            </a:r>
            <a:r>
              <a:rPr lang="en-US" sz="1600" dirty="0" smtClean="0"/>
              <a:t>, Olaf and </a:t>
            </a:r>
            <a:r>
              <a:rPr lang="en-US" sz="1600" dirty="0" err="1" smtClean="0"/>
              <a:t>Hedde</a:t>
            </a:r>
            <a:r>
              <a:rPr lang="en-US" sz="1600" dirty="0" smtClean="0"/>
              <a:t> </a:t>
            </a:r>
            <a:r>
              <a:rPr lang="en-US" sz="1600" dirty="0" err="1" smtClean="0"/>
              <a:t>Zeijlstra</a:t>
            </a:r>
            <a:r>
              <a:rPr lang="en-US" sz="1600" dirty="0" smtClean="0"/>
              <a:t>. 2010. Resurrecting the Rich Agreement Hypothesis: Weak isn’t strong enough.  Movement in Minimalism: Proceedings of the 12</a:t>
            </a:r>
            <a:r>
              <a:rPr lang="en-US" sz="1600" baseline="30000" dirty="0" smtClean="0"/>
              <a:t>th</a:t>
            </a:r>
            <a:r>
              <a:rPr lang="en-US" sz="1600" dirty="0" smtClean="0"/>
              <a:t> Seoul Conference on Generative Grammar.</a:t>
            </a:r>
          </a:p>
          <a:p>
            <a:pPr marL="357188" indent="-357188">
              <a:buNone/>
            </a:pPr>
            <a:r>
              <a:rPr lang="en-US" sz="1600" dirty="0" err="1" smtClean="0"/>
              <a:t>Sundquist</a:t>
            </a:r>
            <a:r>
              <a:rPr lang="en-US" sz="1600" dirty="0" smtClean="0"/>
              <a:t>, John. 2002. </a:t>
            </a:r>
            <a:r>
              <a:rPr lang="en-US" sz="1600" i="1" dirty="0" err="1"/>
              <a:t>Morphosyntactic</a:t>
            </a:r>
            <a:r>
              <a:rPr lang="en-US" sz="1600" i="1" dirty="0"/>
              <a:t> change in the history of the mainland Scandinavian </a:t>
            </a:r>
            <a:r>
              <a:rPr lang="en-US" sz="1600" i="1" dirty="0" smtClean="0"/>
              <a:t>languages</a:t>
            </a:r>
            <a:r>
              <a:rPr lang="en-US" sz="1600" dirty="0" smtClean="0"/>
              <a:t>. PhD dissertation: Indiana</a:t>
            </a:r>
          </a:p>
          <a:p>
            <a:pPr marL="357188" indent="-357188">
              <a:buNone/>
            </a:pPr>
            <a:r>
              <a:rPr lang="en-US" sz="1600" dirty="0" err="1" smtClean="0"/>
              <a:t>Sundquist</a:t>
            </a:r>
            <a:r>
              <a:rPr lang="en-US" sz="1600" dirty="0" smtClean="0"/>
              <a:t>, John. 2003. The Rich Agreement Hypothesis and Early Modern Danish embedded clause word order. </a:t>
            </a:r>
            <a:r>
              <a:rPr lang="en-US" sz="1600" i="1" dirty="0" smtClean="0"/>
              <a:t>Nordic Journal of Linguistics</a:t>
            </a:r>
            <a:r>
              <a:rPr lang="en-US" sz="1600" dirty="0" smtClean="0"/>
              <a:t> 26.2: 233–258</a:t>
            </a:r>
            <a:endParaRPr lang="en-US" sz="1600" dirty="0"/>
          </a:p>
          <a:p>
            <a:pPr marL="357188" indent="-357188">
              <a:buNone/>
            </a:pPr>
            <a:r>
              <a:rPr lang="en-US" sz="1600" dirty="0" err="1" smtClean="0"/>
              <a:t>Waldmann</a:t>
            </a:r>
            <a:r>
              <a:rPr lang="en-US" sz="1600" dirty="0" smtClean="0"/>
              <a:t>, Christian. 2008. </a:t>
            </a:r>
            <a:r>
              <a:rPr lang="en-US" sz="1600" i="1" dirty="0" smtClean="0"/>
              <a:t>Input </a:t>
            </a:r>
            <a:r>
              <a:rPr lang="en-US" sz="1600" i="1" dirty="0" err="1" smtClean="0"/>
              <a:t>och</a:t>
            </a:r>
            <a:r>
              <a:rPr lang="en-US" sz="1600" i="1" dirty="0" smtClean="0"/>
              <a:t> output:  </a:t>
            </a:r>
            <a:r>
              <a:rPr lang="en-US" sz="1600" i="1" dirty="0" err="1"/>
              <a:t>Ordföljd</a:t>
            </a:r>
            <a:r>
              <a:rPr lang="en-US" sz="1600" i="1" dirty="0"/>
              <a:t> </a:t>
            </a:r>
            <a:r>
              <a:rPr lang="en-US" sz="1600" i="1" dirty="0" err="1"/>
              <a:t>i</a:t>
            </a:r>
            <a:r>
              <a:rPr lang="en-US" sz="1600" i="1" dirty="0"/>
              <a:t> </a:t>
            </a:r>
            <a:r>
              <a:rPr lang="en-US" sz="1600" i="1" dirty="0" err="1"/>
              <a:t>svenska</a:t>
            </a:r>
            <a:r>
              <a:rPr lang="en-US" sz="1600" i="1" dirty="0"/>
              <a:t> barns </a:t>
            </a:r>
            <a:r>
              <a:rPr lang="en-US" sz="1600" i="1" dirty="0" err="1"/>
              <a:t>huvudsatser</a:t>
            </a:r>
            <a:r>
              <a:rPr lang="en-US" sz="1600" i="1" dirty="0"/>
              <a:t> </a:t>
            </a:r>
            <a:r>
              <a:rPr lang="en-US" sz="1600" i="1" dirty="0" err="1"/>
              <a:t>och</a:t>
            </a:r>
            <a:r>
              <a:rPr lang="en-US" sz="1600" i="1" dirty="0"/>
              <a:t> </a:t>
            </a:r>
            <a:r>
              <a:rPr lang="en-US" sz="1600" i="1" dirty="0" err="1" smtClean="0"/>
              <a:t>bisatser</a:t>
            </a:r>
            <a:r>
              <a:rPr lang="en-US" sz="1600" dirty="0" smtClean="0"/>
              <a:t> PhD dissertation: Lund.</a:t>
            </a:r>
            <a:endParaRPr lang="en-US" sz="1600" dirty="0"/>
          </a:p>
          <a:p>
            <a:pPr marL="357188" indent="-357188">
              <a:buNone/>
            </a:pPr>
            <a:r>
              <a:rPr lang="en-US" sz="1600" dirty="0" smtClean="0"/>
              <a:t>Wallenberg</a:t>
            </a:r>
            <a:r>
              <a:rPr lang="en-US" sz="1600" dirty="0"/>
              <a:t>, Joel C., Anton Karl </a:t>
            </a:r>
            <a:r>
              <a:rPr lang="en-US" sz="1600" dirty="0" err="1"/>
              <a:t>Ingason</a:t>
            </a:r>
            <a:r>
              <a:rPr lang="en-US" sz="1600" dirty="0"/>
              <a:t>, </a:t>
            </a:r>
            <a:r>
              <a:rPr lang="en-US" sz="1600" dirty="0" err="1"/>
              <a:t>Einar</a:t>
            </a:r>
            <a:r>
              <a:rPr lang="en-US" sz="1600" dirty="0"/>
              <a:t> </a:t>
            </a:r>
            <a:r>
              <a:rPr lang="en-US" sz="1600" dirty="0" err="1"/>
              <a:t>Freyr</a:t>
            </a:r>
            <a:r>
              <a:rPr lang="en-US" sz="1600" dirty="0"/>
              <a:t> </a:t>
            </a:r>
            <a:r>
              <a:rPr lang="en-US" sz="1600" dirty="0" err="1"/>
              <a:t>Sigurðsson</a:t>
            </a:r>
            <a:r>
              <a:rPr lang="en-US" sz="1600" dirty="0"/>
              <a:t> and </a:t>
            </a:r>
            <a:r>
              <a:rPr lang="en-US" sz="1600" dirty="0" err="1"/>
              <a:t>Eiríkur</a:t>
            </a:r>
            <a:r>
              <a:rPr lang="en-US" sz="1600" dirty="0"/>
              <a:t> </a:t>
            </a:r>
            <a:r>
              <a:rPr lang="en-US" sz="1600" dirty="0" err="1"/>
              <a:t>Rögnvaldsson</a:t>
            </a:r>
            <a:r>
              <a:rPr lang="en-US" sz="1600" dirty="0"/>
              <a:t>. 2011. Icelandic Parsed Historical Corpus (</a:t>
            </a:r>
            <a:r>
              <a:rPr lang="en-US" sz="1600" dirty="0" err="1"/>
              <a:t>IcePaHC</a:t>
            </a:r>
            <a:r>
              <a:rPr lang="en-US" sz="1600" dirty="0"/>
              <a:t>). Version 0.9. </a:t>
            </a:r>
            <a:r>
              <a:rPr lang="en-US" sz="1600" dirty="0">
                <a:hlinkClick r:id="rId2"/>
              </a:rPr>
              <a:t>http://www.linguist.is/</a:t>
            </a:r>
            <a:r>
              <a:rPr lang="en-US" sz="1600" dirty="0" smtClean="0">
                <a:hlinkClick r:id="rId2"/>
              </a:rPr>
              <a:t>icelandic_treebank</a:t>
            </a:r>
            <a:endParaRPr lang="en-US" sz="1600" dirty="0" smtClean="0"/>
          </a:p>
          <a:p>
            <a:pPr marL="357188" indent="-357188">
              <a:buNone/>
            </a:pPr>
            <a:r>
              <a:rPr lang="en-US" sz="1600" dirty="0" err="1" smtClean="0"/>
              <a:t>Westergaard</a:t>
            </a:r>
            <a:r>
              <a:rPr lang="en-US" sz="1600" dirty="0" smtClean="0"/>
              <a:t>, </a:t>
            </a:r>
            <a:r>
              <a:rPr lang="en-US" sz="1600" dirty="0" err="1" smtClean="0"/>
              <a:t>Marit</a:t>
            </a:r>
            <a:r>
              <a:rPr lang="en-US" sz="1600" dirty="0" smtClean="0"/>
              <a:t> and Kristine </a:t>
            </a:r>
            <a:r>
              <a:rPr lang="en-US" sz="1600" dirty="0" err="1" smtClean="0"/>
              <a:t>Bentzen</a:t>
            </a:r>
            <a:r>
              <a:rPr lang="en-US" sz="1600" dirty="0" smtClean="0"/>
              <a:t>. 2007. </a:t>
            </a:r>
            <a:r>
              <a:rPr lang="en-US" sz="1600" dirty="0"/>
              <a:t>The (non)effect of input frequency on the acquisition of word order in Norwegian embedded </a:t>
            </a:r>
            <a:r>
              <a:rPr lang="en-US" sz="1600" dirty="0" smtClean="0"/>
              <a:t>clauses.  In I. </a:t>
            </a:r>
            <a:r>
              <a:rPr lang="en-US" sz="1600" dirty="0" err="1" smtClean="0"/>
              <a:t>Gülzow</a:t>
            </a:r>
            <a:r>
              <a:rPr lang="en-US" sz="1600" dirty="0"/>
              <a:t> </a:t>
            </a:r>
            <a:r>
              <a:rPr lang="en-US" sz="1600" dirty="0" smtClean="0"/>
              <a:t>and N. </a:t>
            </a:r>
            <a:r>
              <a:rPr lang="en-US" sz="1600" dirty="0" err="1" smtClean="0"/>
              <a:t>Gagarina</a:t>
            </a:r>
            <a:r>
              <a:rPr lang="en-US" sz="1600" dirty="0"/>
              <a:t> </a:t>
            </a:r>
            <a:r>
              <a:rPr lang="en-US" sz="1600" dirty="0" smtClean="0"/>
              <a:t>(</a:t>
            </a:r>
            <a:r>
              <a:rPr lang="en-US" sz="1600" dirty="0" err="1" smtClean="0"/>
              <a:t>eds</a:t>
            </a:r>
            <a:r>
              <a:rPr lang="en-US" sz="1600" dirty="0" smtClean="0"/>
              <a:t>): </a:t>
            </a:r>
            <a:r>
              <a:rPr lang="en-US" sz="1600" dirty="0"/>
              <a:t>Frequency Effects in Language Acquisition: Defining the Limits of Frequency as an Explanatory </a:t>
            </a:r>
            <a:r>
              <a:rPr lang="en-US" sz="1600" dirty="0" smtClean="0"/>
              <a:t>Concept. Mouton: 271–306.</a:t>
            </a:r>
            <a:endParaRPr lang="en-US" sz="1600" dirty="0"/>
          </a:p>
          <a:p>
            <a:pPr marL="357188" indent="-357188">
              <a:buNone/>
            </a:pPr>
            <a:endParaRPr lang="en-US" sz="1600" dirty="0"/>
          </a:p>
        </p:txBody>
      </p:sp>
    </p:spTree>
    <p:extLst>
      <p:ext uri="{BB962C8B-B14F-4D97-AF65-F5344CB8AC3E}">
        <p14:creationId xmlns:p14="http://schemas.microsoft.com/office/powerpoint/2010/main" val="3130762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descr="puffinbank_14.jpg"/>
          <p:cNvPicPr>
            <a:picLocks noChangeAspect="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366713"/>
            <a:ext cx="91440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025900" y="1606550"/>
            <a:ext cx="4675188" cy="769938"/>
          </a:xfrm>
          <a:prstGeom prst="rect">
            <a:avLst/>
          </a:prstGeom>
          <a:noFill/>
        </p:spPr>
        <p:txBody>
          <a:bodyPr>
            <a:spAutoFit/>
          </a:bodyPr>
          <a:lstStyle/>
          <a:p>
            <a:pPr algn="r">
              <a:defRPr/>
            </a:pPr>
            <a:r>
              <a:rPr lang="en-US" sz="4400">
                <a:latin typeface="+mj-lt"/>
                <a:ea typeface="ＭＳ Ｐゴシック" charset="-128"/>
                <a:cs typeface="ＭＳ Ｐゴシック" charset="-128"/>
              </a:rPr>
              <a:t>Thank you!</a:t>
            </a:r>
          </a:p>
        </p:txBody>
      </p:sp>
      <p:sp>
        <p:nvSpPr>
          <p:cNvPr id="4" name="TextBox 3"/>
          <p:cNvSpPr txBox="1"/>
          <p:nvPr/>
        </p:nvSpPr>
        <p:spPr>
          <a:xfrm>
            <a:off x="3635375" y="514350"/>
            <a:ext cx="5065713" cy="369888"/>
          </a:xfrm>
          <a:prstGeom prst="rect">
            <a:avLst/>
          </a:prstGeom>
          <a:noFill/>
        </p:spPr>
        <p:txBody>
          <a:bodyPr>
            <a:spAutoFit/>
          </a:bodyPr>
          <a:lstStyle/>
          <a:p>
            <a:pPr algn="r">
              <a:defRPr/>
            </a:pPr>
            <a:r>
              <a:rPr lang="en-US">
                <a:solidFill>
                  <a:schemeClr val="tx2"/>
                </a:solidFill>
                <a:latin typeface="+mn-lt"/>
                <a:ea typeface="ＭＳ Ｐゴシック" charset="-128"/>
                <a:cs typeface="ＭＳ Ｐゴシック" charset="-128"/>
              </a:rPr>
              <a:t>http://www.lel.ed.ac.uk/~heycock/faroese-project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body" idx="1"/>
          </p:nvPr>
        </p:nvSpPr>
        <p:spPr>
          <a:xfrm>
            <a:off x="685800" y="1025525"/>
            <a:ext cx="7772400" cy="5451475"/>
          </a:xfrm>
          <a:ln>
            <a:miter lim="800000"/>
            <a:headEnd/>
            <a:tailEnd/>
          </a:ln>
          <a:extLst/>
        </p:spPr>
        <p:txBody>
          <a:bodyPr/>
          <a:lstStyle/>
          <a:p>
            <a:pPr marL="533400" indent="-533400">
              <a:lnSpc>
                <a:spcPct val="90000"/>
              </a:lnSpc>
              <a:buFont typeface="Times" charset="0"/>
              <a:buNone/>
              <a:defRPr/>
            </a:pPr>
            <a:r>
              <a:rPr lang="en-US" sz="2000" b="1" dirty="0">
                <a:solidFill>
                  <a:schemeClr val="accent5"/>
                </a:solidFill>
              </a:rPr>
              <a:t>Icelandic</a:t>
            </a:r>
            <a:r>
              <a:rPr lang="en-US" sz="2000" dirty="0"/>
              <a:t>, from </a:t>
            </a:r>
            <a:r>
              <a:rPr lang="en-US" sz="2000" dirty="0" err="1"/>
              <a:t>Vikner</a:t>
            </a:r>
            <a:r>
              <a:rPr lang="en-US" sz="2000" dirty="0"/>
              <a:t> (1995), pp. 109ff</a:t>
            </a:r>
          </a:p>
          <a:p>
            <a:pPr marL="533400" indent="-533400">
              <a:lnSpc>
                <a:spcPct val="90000"/>
              </a:lnSpc>
              <a:buFont typeface="Times" charset="0"/>
              <a:buNone/>
              <a:defRPr/>
            </a:pPr>
            <a:endParaRPr lang="en-US" sz="1400" dirty="0"/>
          </a:p>
          <a:p>
            <a:pPr marL="533400" indent="-533400">
              <a:lnSpc>
                <a:spcPct val="90000"/>
              </a:lnSpc>
              <a:buFont typeface="Times" charset="0"/>
              <a:buNone/>
              <a:defRPr/>
            </a:pPr>
            <a:r>
              <a:rPr lang="en-US" sz="2000" dirty="0"/>
              <a:t>1. 	</a:t>
            </a:r>
            <a:r>
              <a:rPr lang="en-US" sz="1800" dirty="0" err="1"/>
              <a:t>Hvernig</a:t>
            </a:r>
            <a:r>
              <a:rPr lang="en-US" sz="1800" dirty="0"/>
              <a:t>  </a:t>
            </a:r>
            <a:r>
              <a:rPr lang="en-US" sz="1800" dirty="0" err="1"/>
              <a:t>sagði</a:t>
            </a:r>
            <a:r>
              <a:rPr lang="en-US" sz="1800" dirty="0"/>
              <a:t> </a:t>
            </a:r>
            <a:r>
              <a:rPr lang="en-US" sz="1800" dirty="0" err="1"/>
              <a:t>h</a:t>
            </a:r>
            <a:r>
              <a:rPr lang="en-US" altLang="ja-JP" sz="1800" dirty="0" err="1"/>
              <a:t>ún</a:t>
            </a:r>
            <a:r>
              <a:rPr lang="en-US" sz="1800" dirty="0"/>
              <a:t> …</a:t>
            </a:r>
            <a:r>
              <a:rPr lang="en-US" altLang="ja-JP" sz="1800" dirty="0"/>
              <a:t/>
            </a:r>
            <a:br>
              <a:rPr lang="en-US" altLang="ja-JP" sz="1800" dirty="0"/>
            </a:br>
            <a:r>
              <a:rPr lang="en-US" altLang="ja-JP" sz="1800" dirty="0"/>
              <a:t>how           said    she</a:t>
            </a:r>
          </a:p>
          <a:p>
            <a:pPr marL="533400" indent="-533400">
              <a:lnSpc>
                <a:spcPct val="90000"/>
              </a:lnSpc>
              <a:buFont typeface="Times" charset="0"/>
              <a:buNone/>
              <a:defRPr/>
            </a:pPr>
            <a:r>
              <a:rPr lang="en-US" altLang="ja-JP" sz="1800" dirty="0"/>
              <a:t>	</a:t>
            </a:r>
            <a:r>
              <a:rPr lang="en-US" altLang="ja-JP" sz="1800" i="1" dirty="0" err="1"/>
              <a:t>How</a:t>
            </a:r>
            <a:r>
              <a:rPr lang="en-US" altLang="ja-JP" sz="1800" i="1" baseline="-25000" dirty="0" err="1"/>
              <a:t>i</a:t>
            </a:r>
            <a:r>
              <a:rPr lang="en-US" altLang="ja-JP" sz="1800" i="1" dirty="0"/>
              <a:t> did she say </a:t>
            </a:r>
          </a:p>
          <a:p>
            <a:pPr marL="533400" indent="-533400">
              <a:lnSpc>
                <a:spcPct val="90000"/>
              </a:lnSpc>
              <a:buFont typeface="Times" charset="0"/>
              <a:buNone/>
              <a:defRPr/>
            </a:pPr>
            <a:endParaRPr lang="en-US" sz="1800" dirty="0"/>
          </a:p>
          <a:p>
            <a:pPr marL="533400" indent="-533400">
              <a:lnSpc>
                <a:spcPct val="90000"/>
              </a:lnSpc>
              <a:buFont typeface="Times" charset="0"/>
              <a:buNone/>
              <a:defRPr/>
            </a:pPr>
            <a:r>
              <a:rPr lang="en-US" sz="1800" dirty="0"/>
              <a:t>   a. * … </a:t>
            </a:r>
            <a:r>
              <a:rPr lang="en-US" sz="1800" dirty="0" err="1"/>
              <a:t>að</a:t>
            </a:r>
            <a:r>
              <a:rPr lang="en-US" sz="1800" dirty="0"/>
              <a:t>                                   </a:t>
            </a:r>
            <a:r>
              <a:rPr lang="en-US" sz="1800" dirty="0" err="1"/>
              <a:t>b</a:t>
            </a:r>
            <a:r>
              <a:rPr lang="en-US" altLang="ja-JP" sz="1800" dirty="0" err="1"/>
              <a:t>ö</a:t>
            </a:r>
            <a:r>
              <a:rPr lang="en-US" sz="1800" dirty="0" err="1"/>
              <a:t>rnin</a:t>
            </a:r>
            <a:r>
              <a:rPr lang="en-US" sz="1800" dirty="0"/>
              <a:t>                       </a:t>
            </a:r>
            <a:r>
              <a:rPr lang="en-US" sz="1800" dirty="0" err="1">
                <a:solidFill>
                  <a:srgbClr val="FF8000"/>
                </a:solidFill>
              </a:rPr>
              <a:t>alltaf</a:t>
            </a:r>
            <a:r>
              <a:rPr lang="en-US" sz="1800" dirty="0">
                <a:solidFill>
                  <a:srgbClr val="FF8000"/>
                </a:solidFill>
              </a:rPr>
              <a:t>    </a:t>
            </a:r>
            <a:r>
              <a:rPr lang="en-US" sz="1800" b="1" dirty="0" err="1">
                <a:solidFill>
                  <a:schemeClr val="accent2"/>
                </a:solidFill>
              </a:rPr>
              <a:t>hafðu</a:t>
            </a:r>
            <a:r>
              <a:rPr lang="en-US" sz="1800" dirty="0"/>
              <a:t> </a:t>
            </a:r>
            <a:r>
              <a:rPr lang="en-US" sz="1800" dirty="0" err="1"/>
              <a:t>lært</a:t>
            </a:r>
            <a:r>
              <a:rPr lang="en-US" sz="1800" dirty="0"/>
              <a:t> </a:t>
            </a:r>
            <a:r>
              <a:rPr lang="en-US" sz="1800" dirty="0" err="1"/>
              <a:t>s</a:t>
            </a:r>
            <a:r>
              <a:rPr lang="en-US" altLang="ja-JP" sz="1800" dirty="0" err="1"/>
              <a:t>ögu</a:t>
            </a:r>
            <a:r>
              <a:rPr lang="en-US" sz="1800" dirty="0"/>
              <a:t>?</a:t>
            </a:r>
            <a:r>
              <a:rPr lang="en-US" altLang="ja-JP" sz="1800" dirty="0"/>
              <a:t> </a:t>
            </a:r>
            <a:br>
              <a:rPr lang="en-US" altLang="ja-JP" sz="1800" dirty="0"/>
            </a:br>
            <a:r>
              <a:rPr lang="en-US" altLang="ja-JP" sz="1800" dirty="0"/>
              <a:t>      </a:t>
            </a:r>
            <a:r>
              <a:rPr lang="en-US" altLang="ja-JP" sz="1800" i="1" dirty="0"/>
              <a:t>that                                 children-</a:t>
            </a:r>
            <a:r>
              <a:rPr lang="en-US" altLang="ja-JP" sz="1800" i="1" dirty="0" err="1"/>
              <a:t>def</a:t>
            </a:r>
            <a:r>
              <a:rPr lang="en-US" altLang="ja-JP" sz="1800" i="1" dirty="0"/>
              <a:t>              always  had      learned history</a:t>
            </a:r>
          </a:p>
          <a:p>
            <a:pPr marL="533400" indent="-533400">
              <a:lnSpc>
                <a:spcPct val="90000"/>
              </a:lnSpc>
              <a:buFont typeface="Times" charset="0"/>
              <a:buNone/>
              <a:defRPr/>
            </a:pPr>
            <a:r>
              <a:rPr lang="en-US" altLang="ja-JP" sz="1800" dirty="0"/>
              <a:t>           … that [the children had always learned history </a:t>
            </a:r>
            <a:r>
              <a:rPr lang="en-US" altLang="ja-JP" sz="1800" dirty="0" err="1"/>
              <a:t>t</a:t>
            </a:r>
            <a:r>
              <a:rPr lang="en-US" altLang="ja-JP" sz="1800" baseline="-25000" dirty="0" err="1"/>
              <a:t>i</a:t>
            </a:r>
            <a:r>
              <a:rPr lang="en-US" altLang="ja-JP" sz="1800" dirty="0"/>
              <a:t> ].</a:t>
            </a:r>
            <a:r>
              <a:rPr lang="en-US" sz="1800" dirty="0"/>
              <a:t> </a:t>
            </a:r>
          </a:p>
          <a:p>
            <a:pPr marL="533400" indent="-533400">
              <a:lnSpc>
                <a:spcPct val="90000"/>
              </a:lnSpc>
              <a:buFont typeface="Times" charset="0"/>
              <a:buNone/>
              <a:defRPr/>
            </a:pPr>
            <a:endParaRPr lang="en-US" sz="1800" dirty="0"/>
          </a:p>
          <a:p>
            <a:pPr marL="533400" indent="-533400">
              <a:lnSpc>
                <a:spcPct val="90000"/>
              </a:lnSpc>
              <a:buFont typeface="Arial" charset="0"/>
              <a:buNone/>
              <a:defRPr/>
            </a:pPr>
            <a:r>
              <a:rPr lang="en-US" sz="1800" dirty="0"/>
              <a:t>  </a:t>
            </a:r>
            <a:r>
              <a:rPr lang="en-US" sz="1800" dirty="0" smtClean="0"/>
              <a:t>b.   </a:t>
            </a:r>
            <a:r>
              <a:rPr lang="en-US" sz="1800" dirty="0"/>
              <a:t>… </a:t>
            </a:r>
            <a:r>
              <a:rPr lang="en-US" sz="1800" dirty="0" smtClean="0"/>
              <a:t> </a:t>
            </a:r>
            <a:r>
              <a:rPr lang="en-US" sz="1800" dirty="0" err="1" smtClean="0"/>
              <a:t>að</a:t>
            </a:r>
            <a:r>
              <a:rPr lang="en-US" sz="1800" dirty="0" smtClean="0"/>
              <a:t>                                    </a:t>
            </a:r>
            <a:r>
              <a:rPr lang="en-US" sz="1800" dirty="0" err="1"/>
              <a:t>b</a:t>
            </a:r>
            <a:r>
              <a:rPr lang="en-US" altLang="ja-JP" sz="1800" dirty="0" err="1"/>
              <a:t>ö</a:t>
            </a:r>
            <a:r>
              <a:rPr lang="en-US" sz="1800" dirty="0" err="1"/>
              <a:t>rnin</a:t>
            </a:r>
            <a:r>
              <a:rPr lang="en-US" sz="1800" dirty="0"/>
              <a:t>            </a:t>
            </a:r>
            <a:r>
              <a:rPr lang="en-US" sz="1800" b="1" dirty="0" err="1">
                <a:solidFill>
                  <a:schemeClr val="accent2"/>
                </a:solidFill>
              </a:rPr>
              <a:t>hafðu</a:t>
            </a:r>
            <a:r>
              <a:rPr lang="en-US" sz="1800" dirty="0"/>
              <a:t> </a:t>
            </a:r>
            <a:r>
              <a:rPr lang="en-US" sz="1800" dirty="0" err="1">
                <a:solidFill>
                  <a:srgbClr val="FF8000"/>
                </a:solidFill>
              </a:rPr>
              <a:t>alltaf</a:t>
            </a:r>
            <a:r>
              <a:rPr lang="en-US" sz="1800" dirty="0">
                <a:solidFill>
                  <a:srgbClr val="FF8000"/>
                </a:solidFill>
              </a:rPr>
              <a:t>   </a:t>
            </a:r>
            <a:r>
              <a:rPr lang="en-US" sz="1800" strike="sngStrike" dirty="0" err="1">
                <a:solidFill>
                  <a:srgbClr val="B3B3B3"/>
                </a:solidFill>
              </a:rPr>
              <a:t>hafðu</a:t>
            </a:r>
            <a:r>
              <a:rPr lang="en-US" sz="1800" dirty="0">
                <a:solidFill>
                  <a:schemeClr val="accent2"/>
                </a:solidFill>
              </a:rPr>
              <a:t> </a:t>
            </a:r>
            <a:r>
              <a:rPr lang="en-US" sz="1800" dirty="0" err="1"/>
              <a:t>lært</a:t>
            </a:r>
            <a:r>
              <a:rPr lang="en-US" sz="1800" dirty="0"/>
              <a:t> </a:t>
            </a:r>
            <a:r>
              <a:rPr lang="en-US" sz="1800" dirty="0" err="1"/>
              <a:t>s</a:t>
            </a:r>
            <a:r>
              <a:rPr lang="en-US" altLang="ja-JP" sz="1800" dirty="0" err="1"/>
              <a:t>ögu</a:t>
            </a:r>
            <a:r>
              <a:rPr lang="en-US" sz="1800" dirty="0"/>
              <a:t>?</a:t>
            </a:r>
            <a:r>
              <a:rPr lang="en-US" altLang="ja-JP" sz="1800" dirty="0"/>
              <a:t> </a:t>
            </a:r>
            <a:br>
              <a:rPr lang="en-US" altLang="ja-JP" sz="1800" dirty="0"/>
            </a:br>
            <a:r>
              <a:rPr lang="en-US" altLang="ja-JP" sz="1800" i="1" dirty="0"/>
              <a:t>     that                                 children-</a:t>
            </a:r>
            <a:r>
              <a:rPr lang="en-US" altLang="ja-JP" sz="1800" i="1" dirty="0" err="1"/>
              <a:t>def</a:t>
            </a:r>
            <a:r>
              <a:rPr lang="en-US" altLang="ja-JP" sz="1800" i="1" dirty="0"/>
              <a:t>  had      always             learned history</a:t>
            </a:r>
          </a:p>
          <a:p>
            <a:pPr marL="533400" indent="-533400">
              <a:lnSpc>
                <a:spcPct val="90000"/>
              </a:lnSpc>
              <a:buFont typeface="Times" charset="0"/>
              <a:buNone/>
              <a:defRPr/>
            </a:pPr>
            <a:r>
              <a:rPr lang="en-US" altLang="ja-JP" sz="1800" dirty="0"/>
              <a:t>          … that [the children had always learned history </a:t>
            </a:r>
            <a:r>
              <a:rPr lang="en-US" altLang="ja-JP" sz="1800" dirty="0" err="1"/>
              <a:t>t</a:t>
            </a:r>
            <a:r>
              <a:rPr lang="en-US" altLang="ja-JP" sz="1800" baseline="-25000" dirty="0" err="1"/>
              <a:t>i</a:t>
            </a:r>
            <a:r>
              <a:rPr lang="en-US" altLang="ja-JP" sz="1800" dirty="0"/>
              <a:t> ].</a:t>
            </a:r>
            <a:r>
              <a:rPr lang="en-US" sz="1800" dirty="0"/>
              <a:t> </a:t>
            </a:r>
          </a:p>
          <a:p>
            <a:pPr marL="533400" indent="-533400">
              <a:lnSpc>
                <a:spcPct val="90000"/>
              </a:lnSpc>
              <a:buFont typeface="Times" charset="0"/>
              <a:buNone/>
              <a:defRPr/>
            </a:pPr>
            <a:endParaRPr lang="en-US" sz="2000" dirty="0"/>
          </a:p>
          <a:p>
            <a:pPr marL="533400" indent="-533400">
              <a:lnSpc>
                <a:spcPct val="90000"/>
              </a:lnSpc>
              <a:buFont typeface="Times" charset="0"/>
              <a:buNone/>
              <a:defRPr/>
            </a:pPr>
            <a:r>
              <a:rPr lang="en-US" sz="1800" dirty="0" smtClean="0"/>
              <a:t>  c.</a:t>
            </a:r>
            <a:r>
              <a:rPr lang="en-US" sz="1800" dirty="0"/>
              <a:t>?? … </a:t>
            </a:r>
            <a:r>
              <a:rPr lang="en-US" sz="1800" dirty="0" err="1"/>
              <a:t>að</a:t>
            </a:r>
            <a:r>
              <a:rPr lang="en-US" sz="1800" dirty="0"/>
              <a:t> </a:t>
            </a:r>
            <a:r>
              <a:rPr lang="en-US" altLang="ja-JP" sz="1800" dirty="0" err="1"/>
              <a:t>í</a:t>
            </a:r>
            <a:r>
              <a:rPr lang="en-US" altLang="ja-JP" sz="1800" dirty="0"/>
              <a:t> </a:t>
            </a:r>
            <a:r>
              <a:rPr lang="en-US" altLang="ja-JP" sz="1800" dirty="0" err="1"/>
              <a:t>skólanum</a:t>
            </a:r>
            <a:r>
              <a:rPr lang="en-US" sz="1800" dirty="0"/>
              <a:t> </a:t>
            </a:r>
            <a:r>
              <a:rPr lang="en-US" sz="1800" b="1" dirty="0" err="1">
                <a:solidFill>
                  <a:schemeClr val="accent2"/>
                </a:solidFill>
              </a:rPr>
              <a:t>hafðu</a:t>
            </a:r>
            <a:r>
              <a:rPr lang="en-US" sz="1800" dirty="0"/>
              <a:t> </a:t>
            </a:r>
            <a:r>
              <a:rPr lang="en-US" sz="1800" dirty="0" err="1"/>
              <a:t>b</a:t>
            </a:r>
            <a:r>
              <a:rPr lang="en-US" altLang="ja-JP" sz="1800" dirty="0" err="1"/>
              <a:t>örnin</a:t>
            </a:r>
            <a:r>
              <a:rPr lang="en-US" sz="1800" dirty="0"/>
              <a:t>                        </a:t>
            </a:r>
            <a:r>
              <a:rPr lang="en-US" sz="1800" dirty="0" err="1">
                <a:solidFill>
                  <a:srgbClr val="FF8000"/>
                </a:solidFill>
              </a:rPr>
              <a:t>alltaf</a:t>
            </a:r>
            <a:r>
              <a:rPr lang="en-US" sz="1800" dirty="0"/>
              <a:t>    </a:t>
            </a:r>
            <a:r>
              <a:rPr lang="en-US" sz="1800" strike="sngStrike" dirty="0" err="1">
                <a:solidFill>
                  <a:srgbClr val="B3B3B3"/>
                </a:solidFill>
              </a:rPr>
              <a:t>hafðu</a:t>
            </a:r>
            <a:r>
              <a:rPr lang="en-US" sz="1800" dirty="0">
                <a:solidFill>
                  <a:schemeClr val="accent2"/>
                </a:solidFill>
              </a:rPr>
              <a:t> </a:t>
            </a:r>
            <a:r>
              <a:rPr lang="en-US" sz="1800" dirty="0" err="1"/>
              <a:t>lært</a:t>
            </a:r>
            <a:r>
              <a:rPr lang="en-US" sz="1800" dirty="0"/>
              <a:t> </a:t>
            </a:r>
            <a:r>
              <a:rPr lang="en-US" sz="1800" dirty="0" err="1"/>
              <a:t>s</a:t>
            </a:r>
            <a:r>
              <a:rPr lang="en-US" altLang="ja-JP" sz="1800" dirty="0" err="1"/>
              <a:t>ögu</a:t>
            </a:r>
            <a:r>
              <a:rPr lang="en-US" sz="1800" dirty="0"/>
              <a:t>?</a:t>
            </a:r>
            <a:r>
              <a:rPr lang="en-US" altLang="ja-JP" sz="1800" dirty="0"/>
              <a:t> </a:t>
            </a:r>
            <a:br>
              <a:rPr lang="en-US" altLang="ja-JP" sz="1800" dirty="0"/>
            </a:br>
            <a:r>
              <a:rPr lang="en-US" altLang="ja-JP" sz="1800" i="1" dirty="0"/>
              <a:t>     that in school  had      children-</a:t>
            </a:r>
            <a:r>
              <a:rPr lang="en-US" altLang="ja-JP" sz="1800" i="1" dirty="0" err="1"/>
              <a:t>def</a:t>
            </a:r>
            <a:r>
              <a:rPr lang="en-US" altLang="ja-JP" sz="1800" i="1" dirty="0"/>
              <a:t>               always                learned history</a:t>
            </a:r>
          </a:p>
          <a:p>
            <a:pPr marL="533400" indent="-533400">
              <a:lnSpc>
                <a:spcPct val="90000"/>
              </a:lnSpc>
              <a:buFont typeface="Times" charset="0"/>
              <a:buNone/>
              <a:defRPr/>
            </a:pPr>
            <a:r>
              <a:rPr lang="en-US" altLang="ja-JP" sz="1800" dirty="0"/>
              <a:t>          … that [in school had the children always learned history </a:t>
            </a:r>
            <a:r>
              <a:rPr lang="en-US" altLang="ja-JP" sz="1800" dirty="0" err="1"/>
              <a:t>t</a:t>
            </a:r>
            <a:r>
              <a:rPr lang="en-US" altLang="ja-JP" sz="1800" baseline="-25000" dirty="0" err="1"/>
              <a:t>i</a:t>
            </a:r>
            <a:r>
              <a:rPr lang="en-US" altLang="ja-JP" sz="1800" dirty="0"/>
              <a:t> ].</a:t>
            </a:r>
          </a:p>
          <a:p>
            <a:pPr marL="533400" indent="-533400">
              <a:lnSpc>
                <a:spcPct val="90000"/>
              </a:lnSpc>
              <a:buFont typeface="Times" charset="0"/>
              <a:buNone/>
              <a:defRPr/>
            </a:pPr>
            <a:endParaRPr lang="en-US" altLang="ja-JP" sz="1800" i="1" dirty="0"/>
          </a:p>
          <a:p>
            <a:pPr marL="533400" indent="-533400">
              <a:lnSpc>
                <a:spcPct val="90000"/>
              </a:lnSpc>
              <a:buFont typeface="Arial" charset="0"/>
              <a:buNone/>
              <a:defRPr/>
            </a:pPr>
            <a:r>
              <a:rPr lang="en-US" sz="1800" dirty="0"/>
              <a:t>   </a:t>
            </a:r>
            <a:r>
              <a:rPr lang="en-US" sz="1800" dirty="0" smtClean="0"/>
              <a:t>   </a:t>
            </a:r>
            <a:endParaRPr lang="en-US" sz="1800" dirty="0"/>
          </a:p>
        </p:txBody>
      </p:sp>
      <p:sp>
        <p:nvSpPr>
          <p:cNvPr id="17410" name="Title 3"/>
          <p:cNvSpPr>
            <a:spLocks noGrp="1"/>
          </p:cNvSpPr>
          <p:nvPr>
            <p:ph type="title"/>
          </p:nvPr>
        </p:nvSpPr>
        <p:spPr/>
        <p:txBody>
          <a:bodyPr/>
          <a:lstStyle/>
          <a:p>
            <a:r>
              <a:rPr lang="en-GB">
                <a:latin typeface="Candara" charset="0"/>
                <a:ea typeface="ＭＳ Ｐゴシック" charset="0"/>
              </a:rPr>
              <a:t>V-to-I in Scandinavian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3600">
                <a:latin typeface="Candara" charset="0"/>
                <a:ea typeface="ＭＳ Ｐゴシック" charset="0"/>
              </a:rPr>
              <a:t>The Rich Agreement Hypothesis (RAH)</a:t>
            </a:r>
          </a:p>
        </p:txBody>
      </p:sp>
      <p:sp>
        <p:nvSpPr>
          <p:cNvPr id="21506" name="Content Placeholder 5"/>
          <p:cNvSpPr>
            <a:spLocks noGrp="1"/>
          </p:cNvSpPr>
          <p:nvPr>
            <p:ph idx="1"/>
          </p:nvPr>
        </p:nvSpPr>
        <p:spPr>
          <a:xfrm>
            <a:off x="457200" y="1249363"/>
            <a:ext cx="8229600" cy="5000625"/>
          </a:xfrm>
        </p:spPr>
        <p:txBody>
          <a:bodyPr/>
          <a:lstStyle/>
          <a:p>
            <a:r>
              <a:rPr lang="en-GB">
                <a:latin typeface="Candara" charset="0"/>
                <a:ea typeface="ＭＳ Ｐゴシック" charset="0"/>
                <a:cs typeface="ＭＳ Ｐゴシック" charset="0"/>
              </a:rPr>
              <a:t>The strong RAH:</a:t>
            </a:r>
          </a:p>
          <a:p>
            <a:pPr lvl="1"/>
            <a:r>
              <a:rPr lang="en-GB">
                <a:latin typeface="Candara" charset="0"/>
                <a:ea typeface="ＭＳ Ｐゴシック" charset="0"/>
              </a:rPr>
              <a:t>The verb moves to a distinct Agreement/Argument head above Negation if agreement morphology is rich</a:t>
            </a:r>
            <a:br>
              <a:rPr lang="en-GB">
                <a:latin typeface="Candara" charset="0"/>
                <a:ea typeface="ＭＳ Ｐゴシック" charset="0"/>
              </a:rPr>
            </a:br>
            <a:r>
              <a:rPr lang="en-GB">
                <a:solidFill>
                  <a:schemeClr val="tx2"/>
                </a:solidFill>
                <a:latin typeface="Candara" charset="0"/>
                <a:ea typeface="ＭＳ Ｐゴシック" charset="0"/>
              </a:rPr>
              <a:t>rich agreement	→		V-to-I</a:t>
            </a:r>
          </a:p>
          <a:p>
            <a:pPr lvl="1"/>
            <a:r>
              <a:rPr lang="en-GB">
                <a:latin typeface="Candara" charset="0"/>
                <a:ea typeface="ＭＳ Ｐゴシック" charset="0"/>
              </a:rPr>
              <a:t>The verb stays in situ in the VP if agreement morphology is not rich</a:t>
            </a:r>
            <a:br>
              <a:rPr lang="en-GB">
                <a:latin typeface="Candara" charset="0"/>
                <a:ea typeface="ＭＳ Ｐゴシック" charset="0"/>
              </a:rPr>
            </a:br>
            <a:r>
              <a:rPr lang="en-GB">
                <a:solidFill>
                  <a:srgbClr val="646B86"/>
                </a:solidFill>
                <a:latin typeface="Candara" charset="0"/>
                <a:ea typeface="ＭＳ Ｐゴシック" charset="0"/>
              </a:rPr>
              <a:t>V-to-I				→		rich agreement</a:t>
            </a:r>
          </a:p>
          <a:p>
            <a:r>
              <a:rPr lang="en-GB">
                <a:latin typeface="Candara" charset="0"/>
                <a:ea typeface="ＭＳ Ｐゴシック" charset="0"/>
                <a:cs typeface="ＭＳ Ｐゴシック" charset="0"/>
              </a:rPr>
              <a:t>The weak RAH:</a:t>
            </a:r>
          </a:p>
          <a:p>
            <a:pPr lvl="1"/>
            <a:r>
              <a:rPr lang="en-GB">
                <a:latin typeface="Candara" charset="0"/>
                <a:ea typeface="ＭＳ Ｐゴシック" charset="0"/>
              </a:rPr>
              <a:t>The verb moves to a distinct Agreement head above Negation if agreement morphology is rich</a:t>
            </a:r>
            <a:br>
              <a:rPr lang="en-GB">
                <a:latin typeface="Candara" charset="0"/>
                <a:ea typeface="ＭＳ Ｐゴシック" charset="0"/>
              </a:rPr>
            </a:br>
            <a:r>
              <a:rPr lang="en-GB">
                <a:solidFill>
                  <a:schemeClr val="tx2"/>
                </a:solidFill>
                <a:latin typeface="Candara" charset="0"/>
                <a:ea typeface="ＭＳ Ｐゴシック" charset="0"/>
              </a:rPr>
              <a:t>rich agreement	→		V-to-I</a:t>
            </a:r>
          </a:p>
          <a:p>
            <a:pPr lvl="1"/>
            <a:r>
              <a:rPr lang="en-GB">
                <a:latin typeface="Candara" charset="0"/>
                <a:ea typeface="ＭＳ Ｐゴシック" charset="0"/>
              </a:rPr>
              <a:t>The verb may or may not stay in situ in the VP if agreement morphology is not rich</a:t>
            </a:r>
            <a:br>
              <a:rPr lang="en-GB">
                <a:latin typeface="Candara" charset="0"/>
                <a:ea typeface="ＭＳ Ｐゴシック" charset="0"/>
              </a:rPr>
            </a:br>
            <a:r>
              <a:rPr lang="en-GB">
                <a:solidFill>
                  <a:srgbClr val="646B86"/>
                </a:solidFill>
                <a:latin typeface="Candara" charset="0"/>
                <a:ea typeface="ＭＳ Ｐゴシック" charset="0"/>
              </a:rPr>
              <a:t>V-to-I				</a:t>
            </a:r>
            <a:r>
              <a:rPr lang="en-GB">
                <a:solidFill>
                  <a:schemeClr val="tx2"/>
                </a:solidFill>
                <a:latin typeface="Candara" charset="0"/>
                <a:ea typeface="ＭＳ Ｐゴシック" charset="0"/>
              </a:rPr>
              <a:t>→</a:t>
            </a:r>
            <a:r>
              <a:rPr lang="en-GB">
                <a:solidFill>
                  <a:srgbClr val="646B86"/>
                </a:solidFill>
                <a:latin typeface="Candara" charset="0"/>
                <a:ea typeface="ＭＳ Ｐゴシック" charset="0"/>
              </a:rPr>
              <a:t>		rich agreement</a:t>
            </a:r>
            <a:r>
              <a:rPr lang="en-GB">
                <a:latin typeface="Candara" charset="0"/>
                <a:ea typeface="ＭＳ Ｐゴシック" charset="0"/>
              </a:rPr>
              <a:t>	</a:t>
            </a:r>
          </a:p>
        </p:txBody>
      </p:sp>
      <p:cxnSp>
        <p:nvCxnSpPr>
          <p:cNvPr id="8" name="Straight Connector 7"/>
          <p:cNvCxnSpPr/>
          <p:nvPr/>
        </p:nvCxnSpPr>
        <p:spPr>
          <a:xfrm rot="5400000" flipH="1" flipV="1">
            <a:off x="3334544" y="5503069"/>
            <a:ext cx="144463" cy="12382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4015</TotalTime>
  <Words>5279</Words>
  <Application>Microsoft Macintosh PowerPoint</Application>
  <PresentationFormat>On-screen Show (4:3)</PresentationFormat>
  <Paragraphs>772</Paragraphs>
  <Slides>74</Slides>
  <Notes>12</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Loss of mobility  Why Scandinavian V-to-I keeps getting mislaid</vt:lpstr>
      <vt:lpstr>CGSW 27: a long time a-planning</vt:lpstr>
      <vt:lpstr>Limited mobility</vt:lpstr>
      <vt:lpstr>Outline</vt:lpstr>
      <vt:lpstr>V-to-I in Scandinavian</vt:lpstr>
      <vt:lpstr>V-to-I in Scandinavian</vt:lpstr>
      <vt:lpstr>V-to-I in Scandinavian</vt:lpstr>
      <vt:lpstr>V-to-I in Scandinavian</vt:lpstr>
      <vt:lpstr>The Rich Agreement Hypothesis (RAH)</vt:lpstr>
      <vt:lpstr>The Rich Agreement Hypothesis (RAH)</vt:lpstr>
      <vt:lpstr>PowerPoint Presentation</vt:lpstr>
      <vt:lpstr>A synchronic test case: Faroese</vt:lpstr>
      <vt:lpstr>A synchronic test case: Faroese</vt:lpstr>
      <vt:lpstr>A synchronic test case: Faroese</vt:lpstr>
      <vt:lpstr>PowerPoint Presentation</vt:lpstr>
      <vt:lpstr>A synchronic test case: Faroese</vt:lpstr>
      <vt:lpstr>A synchronic test case: Faroese</vt:lpstr>
      <vt:lpstr>A synchronic test case: Faroese</vt:lpstr>
      <vt:lpstr>Recall: V2 creates islands...</vt:lpstr>
      <vt:lpstr>... but V-to-I doesn’t</vt:lpstr>
      <vt:lpstr>Does V–Neg in Faroese create islands?</vt:lpstr>
      <vt:lpstr>PowerPoint Presentation</vt:lpstr>
      <vt:lpstr>Is V–Neg in Faroese restricted to clause types that allow EV2?</vt:lpstr>
      <vt:lpstr>Preference for low verb placement: Faroese</vt:lpstr>
      <vt:lpstr>Conclusion re V-to-I in Faroese</vt:lpstr>
      <vt:lpstr>Two possible objections</vt:lpstr>
      <vt:lpstr>Are we mixing two populations?</vt:lpstr>
      <vt:lpstr>PowerPoint Presentation</vt:lpstr>
      <vt:lpstr>Subject-initial EV2 ≠ Adjunct-initial EV2?</vt:lpstr>
      <vt:lpstr>Preference for low verb placement: Faroese</vt:lpstr>
      <vt:lpstr>Preference for low verb placement: Danish</vt:lpstr>
      <vt:lpstr>What does this mean for theories of V-to-I?</vt:lpstr>
      <vt:lpstr>Not all the Faroese paradigms are so impoverished</vt:lpstr>
      <vt:lpstr>What does this mean for theories of V-to-I?</vt:lpstr>
      <vt:lpstr>A more serious problem for the Strong RAH: the history of Danish</vt:lpstr>
      <vt:lpstr>Loss of V-to-I in Danish (Sundquvist 2003)</vt:lpstr>
      <vt:lpstr>Problem</vt:lpstr>
      <vt:lpstr>Outline</vt:lpstr>
      <vt:lpstr>Outline</vt:lpstr>
      <vt:lpstr>Acquisition bias (filtered learning)</vt:lpstr>
      <vt:lpstr>Acquisition bias (filtered learning)</vt:lpstr>
      <vt:lpstr>Acquisition bias (filtered learning)</vt:lpstr>
      <vt:lpstr>Acquisition bias (filtered learning)</vt:lpstr>
      <vt:lpstr>Acquisition of Swedish</vt:lpstr>
      <vt:lpstr>Acquisition of Swedish</vt:lpstr>
      <vt:lpstr>Acquisition of Tromsø Norwegian</vt:lpstr>
      <vt:lpstr>Acquisition of Tromsø Norwegian</vt:lpstr>
      <vt:lpstr>Acquisition of Faroese</vt:lpstr>
      <vt:lpstr>PowerPoint Presentation</vt:lpstr>
      <vt:lpstr>Acquisition bias (filtered learning)</vt:lpstr>
      <vt:lpstr>Outline</vt:lpstr>
      <vt:lpstr>Outline</vt:lpstr>
      <vt:lpstr>Competition-based acquisition (in collaboration with Joel Wallenberg)</vt:lpstr>
      <vt:lpstr>Competition-based acquisition</vt:lpstr>
      <vt:lpstr>Competition-based acquisition</vt:lpstr>
      <vt:lpstr>Competition-based acquisition</vt:lpstr>
      <vt:lpstr>Competition-based acquisition</vt:lpstr>
      <vt:lpstr>Competition-based acquisition</vt:lpstr>
      <vt:lpstr>Competition-based acquisition</vt:lpstr>
      <vt:lpstr>Competition-based acquisition</vt:lpstr>
      <vt:lpstr>Competition-based acquisition &amp; V-to-I</vt:lpstr>
      <vt:lpstr>V-to-I meets V-in-situ</vt:lpstr>
      <vt:lpstr>V-to-I meets V-in-situ</vt:lpstr>
      <vt:lpstr>The advantage of V-to-I vs V-in-situ</vt:lpstr>
      <vt:lpstr>Calculating α and β</vt:lpstr>
      <vt:lpstr>Calculating α and β</vt:lpstr>
      <vt:lpstr>The advantage of V-to-I vs V-in-situ</vt:lpstr>
      <vt:lpstr>The advantage of V-to-I vs V-in-situ</vt:lpstr>
      <vt:lpstr>The advantage of V-to-I vs V-in-situ</vt:lpstr>
      <vt:lpstr>The advantage of V-to-I vs V-in-situ</vt:lpstr>
      <vt:lpstr>Why EV2 is important</vt:lpstr>
      <vt:lpstr>Conclusion</vt:lpstr>
      <vt:lpstr>Selected references</vt:lpstr>
      <vt:lpstr>PowerPoint Presentation</vt:lpstr>
    </vt:vector>
  </TitlesOfParts>
  <Company>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 movement in Faroese Riding the tail of the S-shaped curve</dc:title>
  <dc:creator>Caroline Heycock</dc:creator>
  <cp:lastModifiedBy>Caroline Heycock</cp:lastModifiedBy>
  <cp:revision>143</cp:revision>
  <dcterms:created xsi:type="dcterms:W3CDTF">2011-06-04T02:34:58Z</dcterms:created>
  <dcterms:modified xsi:type="dcterms:W3CDTF">2012-06-01T04:19:20Z</dcterms:modified>
</cp:coreProperties>
</file>